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0" r:id="rId1"/>
    <p:sldMasterId id="2147483675" r:id="rId2"/>
  </p:sldMasterIdLst>
  <p:notesMasterIdLst>
    <p:notesMasterId r:id="rId13"/>
  </p:notesMasterIdLst>
  <p:sldIdLst>
    <p:sldId id="256" r:id="rId3"/>
    <p:sldId id="383" r:id="rId4"/>
    <p:sldId id="393" r:id="rId5"/>
    <p:sldId id="358" r:id="rId6"/>
    <p:sldId id="385" r:id="rId7"/>
    <p:sldId id="389" r:id="rId8"/>
    <p:sldId id="387" r:id="rId9"/>
    <p:sldId id="388" r:id="rId10"/>
    <p:sldId id="392" r:id="rId11"/>
    <p:sldId id="391" r:id="rId12"/>
  </p:sldIdLst>
  <p:sldSz cx="9144000" cy="6858000" type="screen4x3"/>
  <p:notesSz cx="6888163" cy="10020300"/>
  <p:defaultTextStyle>
    <a:defPPr>
      <a:defRPr lang="en-GB"/>
    </a:defPPr>
    <a:lvl1pPr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742950" indent="-28575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1143000" indent="-22860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600200" indent="-22860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2057400" indent="-22860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684" autoAdjust="0"/>
    <p:restoredTop sz="94624" autoAdjust="0"/>
  </p:normalViewPr>
  <p:slideViewPr>
    <p:cSldViewPr>
      <p:cViewPr varScale="1">
        <p:scale>
          <a:sx n="98" d="100"/>
          <a:sy n="98" d="100"/>
        </p:scale>
        <p:origin x="-84" y="-198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0" y="2405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699"/>
        <p:guide pos="1968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939800" y="762000"/>
            <a:ext cx="5005388" cy="37544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sp>
      <p:sp>
        <p:nvSpPr>
          <p:cNvPr id="5122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688527" y="4759457"/>
            <a:ext cx="5509663" cy="4508019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noProof="0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2988439" cy="499899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buFont typeface="Times New Roman" pitchFamily="16" charset="0"/>
              <a:buNone/>
              <a:tabLst>
                <a:tab pos="423550" algn="l"/>
                <a:tab pos="847100" algn="l"/>
                <a:tab pos="1270650" algn="l"/>
                <a:tab pos="1694200" algn="l"/>
                <a:tab pos="2117750" algn="l"/>
                <a:tab pos="2541300" algn="l"/>
                <a:tab pos="2964851" algn="l"/>
              </a:tabLst>
              <a:defRPr sz="1300">
                <a:solidFill>
                  <a:srgbClr val="000000"/>
                </a:solidFill>
                <a:latin typeface="Times New Roman" pitchFamily="16" charset="0"/>
                <a:ea typeface="DejaVu Sans" charset="0"/>
                <a:cs typeface="DejaVu Sans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3898279" y="0"/>
            <a:ext cx="2988439" cy="499899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buFont typeface="Times New Roman" pitchFamily="16" charset="0"/>
              <a:buNone/>
              <a:tabLst>
                <a:tab pos="423550" algn="l"/>
                <a:tab pos="847100" algn="l"/>
                <a:tab pos="1270650" algn="l"/>
                <a:tab pos="1694200" algn="l"/>
                <a:tab pos="2117750" algn="l"/>
                <a:tab pos="2541300" algn="l"/>
                <a:tab pos="2964851" algn="l"/>
              </a:tabLst>
              <a:defRPr sz="1300">
                <a:solidFill>
                  <a:srgbClr val="000000"/>
                </a:solidFill>
                <a:latin typeface="Times New Roman" pitchFamily="16" charset="0"/>
                <a:ea typeface="DejaVu Sans" charset="0"/>
                <a:cs typeface="DejaVu Sans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ftr"/>
          </p:nvPr>
        </p:nvSpPr>
        <p:spPr bwMode="auto">
          <a:xfrm>
            <a:off x="0" y="9518913"/>
            <a:ext cx="2988439" cy="499899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buFont typeface="Times New Roman" pitchFamily="16" charset="0"/>
              <a:buNone/>
              <a:tabLst>
                <a:tab pos="423550" algn="l"/>
                <a:tab pos="847100" algn="l"/>
                <a:tab pos="1270650" algn="l"/>
                <a:tab pos="1694200" algn="l"/>
                <a:tab pos="2117750" algn="l"/>
                <a:tab pos="2541300" algn="l"/>
                <a:tab pos="2964851" algn="l"/>
              </a:tabLst>
              <a:defRPr sz="1300">
                <a:solidFill>
                  <a:srgbClr val="000000"/>
                </a:solidFill>
                <a:latin typeface="Times New Roman" pitchFamily="16" charset="0"/>
                <a:ea typeface="DejaVu Sans" charset="0"/>
                <a:cs typeface="DejaVu Sans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3898279" y="9518913"/>
            <a:ext cx="2988439" cy="499899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buFont typeface="Times New Roman" pitchFamily="16" charset="0"/>
              <a:buNone/>
              <a:tabLst>
                <a:tab pos="423550" algn="l"/>
                <a:tab pos="847100" algn="l"/>
                <a:tab pos="1270650" algn="l"/>
                <a:tab pos="1694200" algn="l"/>
                <a:tab pos="2117750" algn="l"/>
                <a:tab pos="2541300" algn="l"/>
                <a:tab pos="2964851" algn="l"/>
              </a:tabLst>
              <a:defRPr sz="1300">
                <a:solidFill>
                  <a:srgbClr val="000000"/>
                </a:solidFill>
                <a:latin typeface="Times New Roman" pitchFamily="16" charset="0"/>
                <a:ea typeface="DejaVu Sans" charset="0"/>
                <a:cs typeface="DejaVu Sans" charset="0"/>
              </a:defRPr>
            </a:lvl1pPr>
          </a:lstStyle>
          <a:p>
            <a:pPr>
              <a:defRPr/>
            </a:pPr>
            <a:fld id="{42674364-9D6C-4F5D-9CF9-D07F81BA9B1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55489240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ln/>
        </p:spPr>
        <p:txBody>
          <a:bodyPr/>
          <a:lstStyle/>
          <a:p>
            <a:pPr>
              <a:buFont typeface="Times New Roman" pitchFamily="18" charset="0"/>
              <a:buNone/>
            </a:pPr>
            <a:fld id="{F50CC4FB-F791-4272-846B-B64D117F6BA4}" type="slidenum">
              <a:rPr lang="en-US" smtClean="0">
                <a:latin typeface="Times New Roman" pitchFamily="18" charset="0"/>
              </a:rPr>
              <a:pPr>
                <a:buFont typeface="Times New Roman" pitchFamily="18" charset="0"/>
                <a:buNone/>
              </a:pPr>
              <a:t>1</a:t>
            </a:fld>
            <a:endParaRPr lang="en-US" smtClean="0">
              <a:latin typeface="Times New Roman" pitchFamily="18" charset="0"/>
            </a:endParaRPr>
          </a:p>
        </p:txBody>
      </p:sp>
      <p:sp>
        <p:nvSpPr>
          <p:cNvPr id="38915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39800" y="762000"/>
            <a:ext cx="5006975" cy="3756025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3891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8527" y="4759457"/>
            <a:ext cx="5511109" cy="4509506"/>
          </a:xfrm>
          <a:noFill/>
          <a:ln/>
        </p:spPr>
        <p:txBody>
          <a:bodyPr wrap="none" anchor="ctr"/>
          <a:lstStyle/>
          <a:p>
            <a:endParaRPr lang="ru-RU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5F4345-FA01-4364-A8C5-D51456969083}" type="datetime1">
              <a:rPr lang="en-US"/>
              <a:pPr>
                <a:defRPr/>
              </a:pPr>
              <a:t>10/8/2020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5F861B-D40F-442B-9B41-053D44BB593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plus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EE3425-B0E6-45B0-8772-D90028BA1C4E}" type="datetime1">
              <a:rPr lang="en-US"/>
              <a:pPr>
                <a:defRPr/>
              </a:pPr>
              <a:t>10/8/2020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27718B-21AE-4285-88F8-00104BBEB38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plus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5813" cy="189865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18986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6E8327-D0A4-4219-8EC2-38196C1A9393}" type="datetime1">
              <a:rPr lang="en-US"/>
              <a:pPr>
                <a:defRPr/>
              </a:pPr>
              <a:t>10/8/2020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3ABA07-B97D-4215-9BAB-FB476486265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plus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C42F27B-3F7E-409D-8B91-9F18AB56D480}" type="datetime1">
              <a:rPr lang="en-US" smtClean="0"/>
              <a:pPr>
                <a:defRPr/>
              </a:pPr>
              <a:t>10/8/2020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035D89-9F76-4177-877B-DFB63C734F1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D3BC929-2436-4A84-9D10-CD0BF8A434AD}" type="datetime1">
              <a:rPr lang="en-US" smtClean="0"/>
              <a:pPr>
                <a:defRPr/>
              </a:pPr>
              <a:t>10/8/2020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DF680E-1C0D-49E5-82CB-27EDD78EDFC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585BCB-C53D-4EBC-8722-E865EB823428}" type="datetime1">
              <a:rPr lang="en-US" smtClean="0"/>
              <a:pPr>
                <a:defRPr/>
              </a:pPr>
              <a:t>10/8/2020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B3F908-4933-4BAA-8E13-5B9A6C6278D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21FB843-83C9-4AA9-B933-66671A6DA867}" type="datetime1">
              <a:rPr lang="en-US" smtClean="0"/>
              <a:pPr>
                <a:defRPr/>
              </a:pPr>
              <a:t>10/8/2020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91986A-946C-4100-84D7-AD231F9F6E1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2DCC00-171D-4F76-B128-E04542D7A3EF}" type="datetime1">
              <a:rPr lang="en-US" smtClean="0"/>
              <a:pPr>
                <a:defRPr/>
              </a:pPr>
              <a:t>10/8/2020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321E8B3-54B0-40D9-B21D-09CCB289A7D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207F4EF-DADF-47E6-8D8B-849F574616DD}" type="datetime1">
              <a:rPr lang="en-US" smtClean="0"/>
              <a:pPr>
                <a:defRPr/>
              </a:pPr>
              <a:t>10/8/2020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00E3DCC-14A2-489E-AB37-758260F3809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FA63B30-0B3B-4B5D-BD6F-52D62B9E64B1}" type="datetime1">
              <a:rPr lang="en-US" smtClean="0"/>
              <a:pPr>
                <a:defRPr/>
              </a:pPr>
              <a:t>10/8/2020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EBA4A4A-26F2-49C5-B413-B8FA1702EE9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09C8317-53ED-4E17-A1B8-2D9A84EE4E56}" type="datetime1">
              <a:rPr lang="en-US" smtClean="0"/>
              <a:pPr>
                <a:defRPr/>
              </a:pPr>
              <a:t>10/8/2020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D74E04-F086-4AE1-A393-7FCBA508216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B46D82-CF4E-4536-BB70-472A236A15D1}" type="datetime1">
              <a:rPr lang="en-US"/>
              <a:pPr>
                <a:defRPr/>
              </a:pPr>
              <a:t>10/8/2020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84A811-3DB2-48F0-94E0-B0AB8C760D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plus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30B11B8-9AFC-49CE-A09B-27F893C78207}" type="datetime1">
              <a:rPr lang="en-US" smtClean="0"/>
              <a:pPr>
                <a:defRPr/>
              </a:pPr>
              <a:t>10/8/2020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57DD7D-FB09-4E57-A56B-EDE9D8C2688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CE67B09-7B97-448E-81BA-5E9298A261FD}" type="datetime1">
              <a:rPr lang="en-US" smtClean="0"/>
              <a:pPr>
                <a:defRPr/>
              </a:pPr>
              <a:t>10/8/2020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DE7EE1-980A-417A-AB5F-9584C70B04D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93AD447-F447-44D8-A38C-EF6240F6EA67}" type="datetime1">
              <a:rPr lang="en-US" smtClean="0"/>
              <a:pPr>
                <a:defRPr/>
              </a:pPr>
              <a:t>10/8/2020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F5F0B8-36D0-4A0D-B7F5-87D438CFB4F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2130425"/>
            <a:ext cx="7770813" cy="146843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2E725D-7F42-4D84-A635-8D3F62997FE2}" type="datetime1">
              <a:rPr lang="en-US"/>
              <a:pPr>
                <a:defRPr/>
              </a:pPr>
              <a:t>10/8/2020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6605A-15A3-4EF1-B173-E6650DD856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plus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CA4AFF-BAFC-4273-9815-C918B22F6DA2}" type="datetime1">
              <a:rPr lang="en-US"/>
              <a:pPr>
                <a:defRPr/>
              </a:pPr>
              <a:t>10/8/2020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4A16E0-943D-454D-87E9-50B6DBBB01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plus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535113"/>
            <a:ext cx="1943100" cy="6381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552700" y="1535113"/>
            <a:ext cx="1943100" cy="6381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A0AF00-B307-4A7D-9D20-6AC4E9F7778F}" type="datetime1">
              <a:rPr lang="en-US"/>
              <a:pPr>
                <a:defRPr/>
              </a:pPr>
              <a:t>10/8/2020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9D484A-2058-453A-B0BB-0AACCEC35F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plus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935CE1-23F4-4F9D-81EB-6B45A97C0B4F}" type="datetime1">
              <a:rPr lang="en-US"/>
              <a:pPr>
                <a:defRPr/>
              </a:pPr>
              <a:t>10/8/2020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64AD8E-F610-4452-939F-9B85B5790F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plus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1A02FA-F5D0-4D6F-A740-84727AAD05E9}" type="datetime1">
              <a:rPr lang="en-US"/>
              <a:pPr>
                <a:defRPr/>
              </a:pPr>
              <a:t>10/8/2020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FAED26-4C5D-4977-8F0F-EF531098CA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plus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D7B4CE-6F78-48BC-BEFC-485B1DA41E29}" type="datetime1">
              <a:rPr lang="en-US"/>
              <a:pPr>
                <a:defRPr/>
              </a:pPr>
              <a:t>10/8/2020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59DA45-8359-42B0-9D1A-3EA895D510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plus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CE4A97-91C6-42F9-8C23-07B31CB8F719}" type="datetime1">
              <a:rPr lang="en-US"/>
              <a:pPr>
                <a:defRPr/>
              </a:pPr>
              <a:t>10/8/2020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4D1CED-C487-4498-B09C-A54AE1A0B7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plus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B592CB-7DA0-4169-949E-F225514B08F6}" type="datetime1">
              <a:rPr lang="en-US"/>
              <a:pPr>
                <a:defRPr/>
              </a:pPr>
              <a:t>10/8/2020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31F451-E342-41DD-B2C3-A9136D9C96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plus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8013" cy="1141412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Образец заголовка</a:t>
            </a:r>
          </a:p>
        </p:txBody>
      </p:sp>
      <p:sp>
        <p:nvSpPr>
          <p:cNvPr id="2051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535113"/>
            <a:ext cx="4038600" cy="638175"/>
          </a:xfrm>
          <a:prstGeom prst="rect">
            <a:avLst/>
          </a:prstGeom>
          <a:noFill/>
          <a:ln w="9360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outline text format</a:t>
            </a:r>
          </a:p>
          <a:p>
            <a:pPr lvl="1"/>
            <a:r>
              <a:rPr lang="en-GB" smtClean="0"/>
              <a:t>Second Outline Level</a:t>
            </a:r>
          </a:p>
          <a:p>
            <a:pPr lvl="2"/>
            <a:r>
              <a:rPr lang="en-GB" smtClean="0"/>
              <a:t>Third Outline Level</a:t>
            </a:r>
          </a:p>
          <a:p>
            <a:pPr lvl="3"/>
            <a:r>
              <a:rPr lang="en-GB" smtClean="0"/>
              <a:t>Fourth Outline Level</a:t>
            </a:r>
          </a:p>
          <a:p>
            <a:pPr lvl="4"/>
            <a:r>
              <a:rPr lang="en-GB" smtClean="0"/>
              <a:t>Fifth Outline Level</a:t>
            </a:r>
          </a:p>
          <a:p>
            <a:pPr lvl="4"/>
            <a:r>
              <a:rPr lang="en-GB" smtClean="0"/>
              <a:t>Sixth Outline Level</a:t>
            </a:r>
          </a:p>
          <a:p>
            <a:pPr lvl="0"/>
            <a:r>
              <a:rPr lang="en-GB" smtClean="0"/>
              <a:t>Seventh Outline LevelОбразец текста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457200" y="6356350"/>
            <a:ext cx="2132013" cy="363538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buFont typeface="Times New Roman" pitchFamily="16" charset="0"/>
              <a:buNone/>
              <a:tabLst>
                <a:tab pos="457200" algn="l"/>
                <a:tab pos="914400" algn="l"/>
                <a:tab pos="1371600" algn="l"/>
                <a:tab pos="1828800" algn="l"/>
              </a:tabLst>
              <a:defRPr sz="1200">
                <a:solidFill>
                  <a:srgbClr val="8B8B8B"/>
                </a:solidFill>
                <a:latin typeface="+mn-lt"/>
                <a:ea typeface="DejaVu Sans" charset="0"/>
                <a:cs typeface="DejaVu Sans" charset="0"/>
              </a:defRPr>
            </a:lvl1pPr>
          </a:lstStyle>
          <a:p>
            <a:pPr>
              <a:defRPr/>
            </a:pPr>
            <a:fld id="{6B85772F-5451-45FA-BDAD-8E8CCFB88AD9}" type="datetime1">
              <a:rPr lang="en-US"/>
              <a:pPr>
                <a:defRPr/>
              </a:pPr>
              <a:t>10/8/2020</a:t>
            </a:fld>
            <a:endParaRPr lang="en-US"/>
          </a:p>
        </p:txBody>
      </p:sp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3124200" y="6356350"/>
            <a:ext cx="2895600" cy="365125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buFont typeface="Times New Roman" pitchFamily="16" charset="0"/>
              <a:buNone/>
              <a:defRPr/>
            </a:pPr>
            <a:endParaRPr lang="ru-RU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6553200" y="6356350"/>
            <a:ext cx="2132013" cy="363538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buFont typeface="Times New Roman" pitchFamily="16" charset="0"/>
              <a:buNone/>
              <a:tabLst>
                <a:tab pos="457200" algn="l"/>
                <a:tab pos="914400" algn="l"/>
                <a:tab pos="1371600" algn="l"/>
                <a:tab pos="1828800" algn="l"/>
              </a:tabLst>
              <a:defRPr sz="1200">
                <a:solidFill>
                  <a:srgbClr val="8B8B8B"/>
                </a:solidFill>
                <a:latin typeface="+mn-lt"/>
                <a:ea typeface="DejaVu Sans" charset="0"/>
                <a:cs typeface="DejaVu Sans" charset="0"/>
              </a:defRPr>
            </a:lvl1pPr>
          </a:lstStyle>
          <a:p>
            <a:pPr>
              <a:defRPr/>
            </a:pPr>
            <a:fld id="{4342E179-EF01-465A-9681-AB67E9810C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ransition spd="slow">
    <p:plus/>
  </p:transition>
  <p:hf sldNum="0" hdr="0" ftr="0"/>
  <p:txStyles>
    <p:titleStyle>
      <a:lvl1pPr algn="l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l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AR PL SungtiL GB" charset="0"/>
          <a:cs typeface="AR PL SungtiL GB" charset="0"/>
        </a:defRPr>
      </a:lvl2pPr>
      <a:lvl3pPr algn="l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AR PL SungtiL GB" charset="0"/>
          <a:cs typeface="AR PL SungtiL GB" charset="0"/>
        </a:defRPr>
      </a:lvl3pPr>
      <a:lvl4pPr algn="l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AR PL SungtiL GB" charset="0"/>
          <a:cs typeface="AR PL SungtiL GB" charset="0"/>
        </a:defRPr>
      </a:lvl4pPr>
      <a:lvl5pPr algn="l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4400">
          <a:solidFill>
            <a:srgbClr val="000000"/>
          </a:solidFill>
          <a:latin typeface="Arial" charset="0"/>
          <a:ea typeface="AR PL SungtiL GB" charset="0"/>
          <a:cs typeface="AR PL SungtiL GB" charset="0"/>
        </a:defRPr>
      </a:lvl5pPr>
      <a:lvl6pPr marL="2514600" indent="-228600" algn="l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AR PL SungtiL GB" charset="0"/>
          <a:cs typeface="AR PL SungtiL GB" charset="0"/>
        </a:defRPr>
      </a:lvl6pPr>
      <a:lvl7pPr marL="2971800" indent="-228600" algn="l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AR PL SungtiL GB" charset="0"/>
          <a:cs typeface="AR PL SungtiL GB" charset="0"/>
        </a:defRPr>
      </a:lvl7pPr>
      <a:lvl8pPr marL="3429000" indent="-228600" algn="l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AR PL SungtiL GB" charset="0"/>
          <a:cs typeface="AR PL SungtiL GB" charset="0"/>
        </a:defRPr>
      </a:lvl8pPr>
      <a:lvl9pPr marL="3886200" indent="-228600" algn="l" defTabSz="457200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AR PL SungtiL GB" charset="0"/>
          <a:cs typeface="AR PL SungtiL GB" charset="0"/>
        </a:defRPr>
      </a:lvl9pPr>
    </p:titleStyle>
    <p:bodyStyle>
      <a:lvl1pPr marL="342900" indent="-342900" algn="l" defTabSz="457200" rtl="0" eaLnBrk="0" fontAlgn="base" hangingPunct="0">
        <a:lnSpc>
          <a:spcPct val="83000"/>
        </a:lnSpc>
        <a:spcBef>
          <a:spcPts val="1425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lnSpc>
          <a:spcPct val="83000"/>
        </a:lnSpc>
        <a:spcBef>
          <a:spcPts val="1138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lnSpc>
          <a:spcPct val="83000"/>
        </a:lnSpc>
        <a:spcBef>
          <a:spcPts val="85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lnSpc>
          <a:spcPct val="83000"/>
        </a:lnSpc>
        <a:spcBef>
          <a:spcPts val="575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lnSpc>
          <a:spcPct val="83000"/>
        </a:lnSpc>
        <a:spcBef>
          <a:spcPts val="288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457200" rtl="0" fontAlgn="base" hangingPunct="0">
        <a:lnSpc>
          <a:spcPct val="83000"/>
        </a:lnSpc>
        <a:spcBef>
          <a:spcPts val="288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6pPr>
      <a:lvl7pPr marL="2971800" indent="-228600" algn="l" defTabSz="457200" rtl="0" fontAlgn="base" hangingPunct="0">
        <a:lnSpc>
          <a:spcPct val="83000"/>
        </a:lnSpc>
        <a:spcBef>
          <a:spcPts val="288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7pPr>
      <a:lvl8pPr marL="3429000" indent="-228600" algn="l" defTabSz="457200" rtl="0" fontAlgn="base" hangingPunct="0">
        <a:lnSpc>
          <a:spcPct val="83000"/>
        </a:lnSpc>
        <a:spcBef>
          <a:spcPts val="288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8pPr>
      <a:lvl9pPr marL="3886200" indent="-228600" algn="l" defTabSz="457200" rtl="0" fontAlgn="base" hangingPunct="0">
        <a:lnSpc>
          <a:spcPct val="83000"/>
        </a:lnSpc>
        <a:spcBef>
          <a:spcPts val="288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55DBE40-FFDE-4BF3-8233-42AB556B7707}" type="datetime1">
              <a:rPr lang="en-US" smtClean="0"/>
              <a:pPr>
                <a:defRPr/>
              </a:pPr>
              <a:t>10/8/2020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428A121-410F-4692-9B6F-2A79B589AC5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</p:sldLayoutIdLst>
  <p:transition spd="slow">
    <p:plus/>
  </p:transition>
  <p:timing>
    <p:tnLst>
      <p:par>
        <p:cTn id="1" dur="indefinite" restart="never" nodeType="tmRoot"/>
      </p:par>
    </p:tnLst>
  </p:timing>
  <p:hf sldNum="0"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Ramki-fotoshop356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2928926" y="1698628"/>
            <a:ext cx="5429288" cy="2087562"/>
          </a:xfrm>
        </p:spPr>
        <p:txBody>
          <a:bodyPr>
            <a:noAutofit/>
          </a:bodyPr>
          <a:lstStyle/>
          <a:p>
            <a:pPr algn="ctr" eaLnBrk="1">
              <a:lnSpc>
                <a:spcPct val="100000"/>
              </a:lnSpc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</a:pPr>
            <a:r>
              <a:rPr lang="ru-RU" b="1" dirty="0" smtClean="0">
                <a:solidFill>
                  <a:srgbClr val="002060"/>
                </a:solidFill>
                <a:latin typeface="Monotype Corsiva" pitchFamily="66" charset="0"/>
              </a:rPr>
              <a:t>«Развивающая </a:t>
            </a:r>
            <a:r>
              <a:rPr lang="ru-RU" sz="3200" b="1" dirty="0" smtClean="0">
                <a:solidFill>
                  <a:srgbClr val="002060"/>
                </a:solidFill>
                <a:latin typeface="Monotype Corsiva" pitchFamily="66" charset="0"/>
              </a:rPr>
              <a:t/>
            </a:r>
            <a:br>
              <a:rPr lang="ru-RU" sz="3200" b="1" dirty="0" smtClean="0">
                <a:solidFill>
                  <a:srgbClr val="002060"/>
                </a:solidFill>
                <a:latin typeface="Monotype Corsiva" pitchFamily="66" charset="0"/>
              </a:rPr>
            </a:br>
            <a:r>
              <a:rPr lang="ru-RU" sz="3200" b="1" dirty="0" smtClean="0">
                <a:solidFill>
                  <a:srgbClr val="002060"/>
                </a:solidFill>
                <a:latin typeface="Monotype Corsiva" pitchFamily="66" charset="0"/>
              </a:rPr>
              <a:t>предметно-пространственная </a:t>
            </a:r>
            <a:r>
              <a:rPr lang="ru-RU" sz="3200" b="1" dirty="0" smtClean="0">
                <a:solidFill>
                  <a:srgbClr val="002060"/>
                </a:solidFill>
                <a:latin typeface="Monotype Corsiva" pitchFamily="66" charset="0"/>
              </a:rPr>
              <a:t> среда  в </a:t>
            </a:r>
            <a:br>
              <a:rPr lang="ru-RU" sz="3200" b="1" dirty="0" smtClean="0">
                <a:solidFill>
                  <a:srgbClr val="002060"/>
                </a:solidFill>
                <a:latin typeface="Monotype Corsiva" pitchFamily="66" charset="0"/>
              </a:rPr>
            </a:br>
            <a:r>
              <a:rPr lang="ru-RU" sz="3200" b="1" dirty="0" smtClean="0">
                <a:solidFill>
                  <a:srgbClr val="002060"/>
                </a:solidFill>
                <a:latin typeface="Monotype Corsiva" pitchFamily="66" charset="0"/>
              </a:rPr>
              <a:t>МКДОУ  </a:t>
            </a:r>
            <a:r>
              <a:rPr lang="ru-RU" sz="3200" b="1" dirty="0" smtClean="0">
                <a:solidFill>
                  <a:srgbClr val="C00000"/>
                </a:solidFill>
                <a:latin typeface="Monotype Corsiva" pitchFamily="66" charset="0"/>
              </a:rPr>
              <a:t>«</a:t>
            </a:r>
            <a:r>
              <a:rPr lang="ru-RU" sz="3200" b="1" dirty="0" smtClean="0">
                <a:solidFill>
                  <a:srgbClr val="C00000"/>
                </a:solidFill>
                <a:latin typeface="Monotype Corsiva" pitchFamily="66" charset="0"/>
              </a:rPr>
              <a:t>Детский сад «Родничок» </a:t>
            </a:r>
            <a:r>
              <a:rPr lang="ru-RU" sz="3200" b="1" dirty="0" smtClean="0">
                <a:solidFill>
                  <a:srgbClr val="C00000"/>
                </a:solidFill>
                <a:latin typeface="Monotype Corsiva" pitchFamily="66" charset="0"/>
              </a:rPr>
              <a:t/>
            </a:r>
            <a:br>
              <a:rPr lang="ru-RU" sz="3200" b="1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sz="3200" b="1" dirty="0" err="1" smtClean="0">
                <a:solidFill>
                  <a:srgbClr val="C00000"/>
                </a:solidFill>
                <a:latin typeface="Monotype Corsiva" pitchFamily="66" charset="0"/>
              </a:rPr>
              <a:t>общеразвивающего</a:t>
            </a:r>
            <a:r>
              <a:rPr lang="ru-RU" sz="3200" b="1" dirty="0" smtClean="0">
                <a:solidFill>
                  <a:srgbClr val="C00000"/>
                </a:solidFill>
                <a:latin typeface="Monotype Corsiva" pitchFamily="66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Monotype Corsiva" pitchFamily="66" charset="0"/>
              </a:rPr>
              <a:t>вида </a:t>
            </a:r>
            <a:r>
              <a:rPr lang="ru-RU" sz="3200" b="1" dirty="0" smtClean="0">
                <a:solidFill>
                  <a:srgbClr val="002060"/>
                </a:solidFill>
                <a:latin typeface="Monotype Corsiva" pitchFamily="66" charset="0"/>
              </a:rPr>
              <a:t/>
            </a:r>
            <a:br>
              <a:rPr lang="ru-RU" sz="3200" b="1" dirty="0" smtClean="0">
                <a:solidFill>
                  <a:srgbClr val="002060"/>
                </a:solidFill>
                <a:latin typeface="Monotype Corsiva" pitchFamily="66" charset="0"/>
              </a:rPr>
            </a:br>
            <a:r>
              <a:rPr lang="ru-RU" sz="3200" b="1" dirty="0" smtClean="0">
                <a:solidFill>
                  <a:srgbClr val="002060"/>
                </a:solidFill>
                <a:latin typeface="Monotype Corsiva" pitchFamily="66" charset="0"/>
              </a:rPr>
              <a:t>в соответствии </a:t>
            </a:r>
            <a:r>
              <a:rPr lang="ru-RU" sz="3200" b="1" dirty="0" smtClean="0">
                <a:solidFill>
                  <a:srgbClr val="002060"/>
                </a:solidFill>
                <a:latin typeface="Monotype Corsiva" pitchFamily="66" charset="0"/>
              </a:rPr>
              <a:t>с </a:t>
            </a:r>
            <a:r>
              <a:rPr lang="ru-RU" sz="3200" b="1" dirty="0" smtClean="0">
                <a:solidFill>
                  <a:srgbClr val="002060"/>
                </a:solidFill>
                <a:latin typeface="Monotype Corsiva" pitchFamily="66" charset="0"/>
              </a:rPr>
              <a:t>ФГОС ДО</a:t>
            </a:r>
          </a:p>
        </p:txBody>
      </p:sp>
      <p:pic>
        <p:nvPicPr>
          <p:cNvPr id="3074" name="Picture 2" descr="C:\Users\User\Desktop\Новая папка\ДЕТСКИЙ САД\Средняя группа\ХУДОЖЕСТВЕННО-ЭСТЕТИЧЕСКОЕ РАЗВИТИЕ в средней группе СОЛНЫШКО,воспитатель Ханмагомедова А.Г\PHOTO-2020-10-06-13-16-54 (1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488" y="4500570"/>
            <a:ext cx="2928958" cy="16430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plus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1593808024_21-p-foni-s-ramkami-dlya-oformleniya-tekstov-2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51736" cy="6858000"/>
          </a:xfrm>
          <a:prstGeom prst="rect">
            <a:avLst/>
          </a:prstGeom>
        </p:spPr>
      </p:pic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611560" y="540179"/>
            <a:ext cx="3317498" cy="553202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457200" rtl="0" eaLnBrk="0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</a:pPr>
            <a:r>
              <a:rPr kumimoji="0" lang="ru-RU" b="1" i="1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ЦЕНТР МУЗЫКАЛЬНОГО РАЗВИТИЯ </a:t>
            </a:r>
            <a:endParaRPr kumimoji="0" lang="ru-RU" b="1" i="1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ea typeface="AR PL SungtiL GB" charset="0"/>
              <a:cs typeface="AR PL SungtiL GB" charset="0"/>
            </a:endParaRPr>
          </a:p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strike="noStrike" cap="none" normalizeH="0" baseline="0" dirty="0" smtClean="0">
                <a:ln>
                  <a:noFill/>
                </a:ln>
                <a:solidFill>
                  <a:schemeClr val="accent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Цель</a:t>
            </a:r>
            <a:r>
              <a:rPr kumimoji="0" lang="ru-RU" sz="1600" b="0" i="0" strike="noStrike" cap="none" normalizeH="0" baseline="0" dirty="0" smtClean="0">
                <a:ln>
                  <a:noFill/>
                </a:ln>
                <a:solidFill>
                  <a:schemeClr val="accent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поддержать интерес дошкольника к музыкальной деятельности, в соответствующей форме стимулировать развитие музыкальности посредством пения, игры на музыкальных инструментах, музыкально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–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ритмичных движений и слушания музыки.</a:t>
            </a:r>
            <a:r>
              <a:rPr kumimoji="0" lang="ru-RU" sz="1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</a:p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strike="noStrike" cap="none" normalizeH="0" baseline="0" dirty="0" smtClean="0">
                <a:ln>
                  <a:noFill/>
                </a:ln>
                <a:solidFill>
                  <a:schemeClr val="accent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Задачи:</a:t>
            </a:r>
            <a:r>
              <a:rPr kumimoji="0" lang="ru-RU" sz="1600" b="1" i="1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1600" b="1" i="1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Arial" pitchFamily="34" charset="0"/>
              <a:ea typeface="AR PL SungtiL GB" charset="0"/>
              <a:cs typeface="AR PL SungtiL GB" charset="0"/>
            </a:endParaRPr>
          </a:p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Обеспечивать самостоятельную (индивидуальную и совместную) деятельность детей, возникающую по их желанию и интересам. </a:t>
            </a:r>
          </a:p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16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Способствовать получению и закреплению знаний о музыке.</a:t>
            </a:r>
            <a:endParaRPr lang="ru-RU" sz="1600" dirty="0"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Развивать музыкальность, любознательность, стремление   </a:t>
            </a:r>
          </a:p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1600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 экспериментированию.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AR PL SungtiL GB" charset="0"/>
              <a:cs typeface="AR PL SungtiL GB" charset="0"/>
            </a:endParaRPr>
          </a:p>
        </p:txBody>
      </p:sp>
      <p:pic>
        <p:nvPicPr>
          <p:cNvPr id="9" name="Рисунок 8" descr="PHOTO-2019-09-19-10-57-02 (1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43372" y="3861048"/>
            <a:ext cx="4411982" cy="2481740"/>
          </a:xfrm>
          <a:prstGeom prst="rect">
            <a:avLst/>
          </a:prstGeom>
        </p:spPr>
      </p:pic>
      <p:pic>
        <p:nvPicPr>
          <p:cNvPr id="10" name="Рисунок 9" descr="PHOTO-2019-09-23-11-53-57.jpg"/>
          <p:cNvPicPr>
            <a:picLocks noChangeAspect="1"/>
          </p:cNvPicPr>
          <p:nvPr/>
        </p:nvPicPr>
        <p:blipFill>
          <a:blip r:embed="rId4" cstate="print"/>
          <a:srcRect b="32725"/>
          <a:stretch>
            <a:fillRect/>
          </a:stretch>
        </p:blipFill>
        <p:spPr>
          <a:xfrm>
            <a:off x="4143372" y="561503"/>
            <a:ext cx="4320480" cy="2938935"/>
          </a:xfrm>
          <a:prstGeom prst="rect">
            <a:avLst/>
          </a:prstGeom>
        </p:spPr>
      </p:pic>
    </p:spTree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593808024_21-p-foni-s-ramkami-dlya-oformleniya-tekstov-2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51736" cy="6858000"/>
          </a:xfrm>
          <a:prstGeom prst="rect">
            <a:avLst/>
          </a:prstGeom>
        </p:spPr>
      </p:pic>
      <p:sp>
        <p:nvSpPr>
          <p:cNvPr id="9" name="Прямоугольник 2"/>
          <p:cNvSpPr>
            <a:spLocks noChangeArrowheads="1"/>
          </p:cNvSpPr>
          <p:nvPr/>
        </p:nvSpPr>
        <p:spPr bwMode="auto">
          <a:xfrm>
            <a:off x="1000100" y="928670"/>
            <a:ext cx="7125373" cy="92076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spcBef>
                <a:spcPts val="650"/>
              </a:spcBef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</a:pPr>
            <a:r>
              <a:rPr lang="ru-RU" sz="16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«На развитие личности ребенка влияет </a:t>
            </a:r>
            <a:r>
              <a:rPr lang="ru-RU" sz="16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16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только наследственность и воспитание</a:t>
            </a:r>
            <a:r>
              <a:rPr lang="ru-RU" sz="16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, но </a:t>
            </a:r>
            <a:r>
              <a:rPr lang="ru-RU" sz="16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и немаловажное значение играет среда, </a:t>
            </a:r>
          </a:p>
          <a:p>
            <a:pPr algn="ctr">
              <a:lnSpc>
                <a:spcPct val="100000"/>
              </a:lnSpc>
              <a:spcBef>
                <a:spcPts val="650"/>
              </a:spcBef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</a:tabLst>
            </a:pPr>
            <a:r>
              <a:rPr lang="ru-RU" sz="1600" b="1" i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в которой пребывает ребенок».</a:t>
            </a:r>
            <a:endParaRPr lang="en-US" sz="1600" i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2" descr="C:\Users\User\Desktop\Новая папка\ДЕТСКИЙ САД\Средняя группа\Уголок для девочек в средней группе СОЛНЫШКО\PHOTO-2020-10-06-13-17-5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2066" y="3714752"/>
            <a:ext cx="2971752" cy="2228814"/>
          </a:xfrm>
          <a:prstGeom prst="rect">
            <a:avLst/>
          </a:prstGeom>
          <a:noFill/>
        </p:spPr>
      </p:pic>
      <p:pic>
        <p:nvPicPr>
          <p:cNvPr id="1027" name="Picture 3" descr="C:\Users\User\Desktop\Новая папка\ДЕТСКИЙ САД\Средняя группа\Уголок для мальчиков в средней группе СОЛНЫШКО,ПРАВИЛА ДОРОЖНОГО ДВИЖЕНИЯ\PHOTO-2020-10-06-13-20-4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28794" y="1971597"/>
            <a:ext cx="3000396" cy="4000527"/>
          </a:xfrm>
          <a:prstGeom prst="rect">
            <a:avLst/>
          </a:prstGeom>
          <a:noFill/>
        </p:spPr>
      </p:pic>
      <p:pic>
        <p:nvPicPr>
          <p:cNvPr id="3" name="Picture 4" descr="C:\Users\User\Desktop\Новая папка\ДЕТСКИЙ САД\Средняя группа\Урок в средней группе СОЛНЫШКО по форматированию элементарных математических представлений,воспитатель ИбрагимоваТ.И\PHOTO-2020-10-06-13-24-2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611606" y="1928802"/>
            <a:ext cx="1317980" cy="1714512"/>
          </a:xfrm>
          <a:prstGeom prst="rect">
            <a:avLst/>
          </a:prstGeom>
          <a:noFill/>
        </p:spPr>
      </p:pic>
      <p:pic>
        <p:nvPicPr>
          <p:cNvPr id="1029" name="Picture 5" descr="C:\Users\User\Desktop\Новая папка\ДЕТСКИЙ САД\Средняя группа\Урок в средней группе СОЛНЫШКО по форматированию элементарных математических представлений,воспитатель ИбрагимоваТ.И\PHOTO-2020-10-06-13-24-24 (2)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214941" y="1928802"/>
            <a:ext cx="1285885" cy="171451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1593808024_21-p-foni-s-ramkami-dlya-oformleniya-tekstov-2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51736" cy="6858000"/>
          </a:xfrm>
          <a:prstGeom prst="rect">
            <a:avLst/>
          </a:prstGeom>
        </p:spPr>
      </p:pic>
      <p:pic>
        <p:nvPicPr>
          <p:cNvPr id="7" name="Рисунок 6" descr="PHOTO-2019-09-23-11-48-12 (1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332656"/>
            <a:ext cx="4475989" cy="3356992"/>
          </a:xfrm>
          <a:prstGeom prst="rect">
            <a:avLst/>
          </a:prstGeom>
        </p:spPr>
      </p:pic>
      <p:pic>
        <p:nvPicPr>
          <p:cNvPr id="9" name="Рисунок 8" descr="PHOTO-2019-09-23-11-48-1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0394" y="3800534"/>
            <a:ext cx="3744416" cy="270030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5004048" y="529932"/>
            <a:ext cx="3528392" cy="261103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ЦЕНТР</a:t>
            </a:r>
          </a:p>
          <a:p>
            <a:pPr algn="ctr"/>
            <a:r>
              <a:rPr lang="ru-RU" sz="1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СЮЖЕТНО- РОЛЕВЫХ ИГР</a:t>
            </a:r>
          </a:p>
          <a:p>
            <a:pPr algn="ctr"/>
            <a:r>
              <a:rPr lang="ru-RU" sz="1600" b="1" i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: позитивная социализация детей дошкольного возраста, приобщение их к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социокультурным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нормам, традициям семьи, общества и государства. </a:t>
            </a:r>
          </a:p>
          <a:p>
            <a:pPr algn="ctr"/>
            <a:r>
              <a:rPr lang="ru-RU" sz="1600" b="1" i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Задача: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создание условий для усвоения общепринятых              </a:t>
            </a:r>
          </a:p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моральных и нравственных ценностей и норм.</a:t>
            </a:r>
            <a:endParaRPr lang="ru-RU" dirty="0"/>
          </a:p>
        </p:txBody>
      </p:sp>
      <p:pic>
        <p:nvPicPr>
          <p:cNvPr id="2050" name="Picture 2" descr="C:\Users\User\Desktop\Новая папка\ДЕТСКИЙ САД\Средняя группа\Уголок для мальчиков в средней группе СОЛНЫШКО,ПРАВИЛА ДОРОЖНОГО ДВИЖЕНИЯ\PHOTO-2020-10-06-13-20-4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86248" y="3300360"/>
            <a:ext cx="4286280" cy="321471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1593808024_21-p-foni-s-ramkami-dlya-oformleniya-tekstov-2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51736" cy="6858000"/>
          </a:xfrm>
          <a:prstGeom prst="rect">
            <a:avLst/>
          </a:prstGeom>
        </p:spPr>
      </p:pic>
      <p:pic>
        <p:nvPicPr>
          <p:cNvPr id="12" name="Рисунок 11" descr="PHOTO-2019-09-23-11-55-39.jpg"/>
          <p:cNvPicPr>
            <a:picLocks noChangeAspect="1"/>
          </p:cNvPicPr>
          <p:nvPr/>
        </p:nvPicPr>
        <p:blipFill>
          <a:blip r:embed="rId3" cstate="print"/>
          <a:srcRect b="32143"/>
          <a:stretch>
            <a:fillRect/>
          </a:stretch>
        </p:blipFill>
        <p:spPr>
          <a:xfrm>
            <a:off x="539552" y="404664"/>
            <a:ext cx="4464496" cy="1368152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5148064" y="332656"/>
            <a:ext cx="3456384" cy="404219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ЦЕНТР ПАТРИОТИЧЕСКОГО ВОСПИТАНИЯ</a:t>
            </a:r>
            <a:r>
              <a:rPr lang="ru-RU" sz="1600" u="sng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u="sng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1600" b="1" i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Задачи</a:t>
            </a:r>
            <a:r>
              <a:rPr lang="ru-RU" sz="16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формирование у детей чувства привязанности к своей семье, дому, детскому саду, поселку, стране, представления о России как о родной стране, о Москве - как о столице России; воспитание умения видеть красоту родного края, радоваться ей.</a:t>
            </a:r>
          </a:p>
          <a:p>
            <a:pPr algn="ctr"/>
            <a:r>
              <a:rPr lang="ru-RU" sz="1600" b="1" i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развитие интереса к русским традициям и промыслам; воспитание любви к своей Родине, преданность к своему отечеству, бережного отношения к природе, ко всему живому, уважения и интереса к культурному прошлому России.</a:t>
            </a:r>
            <a:endParaRPr lang="ru-RU" sz="1400" dirty="0"/>
          </a:p>
        </p:txBody>
      </p:sp>
      <p:pic>
        <p:nvPicPr>
          <p:cNvPr id="14" name="Рисунок 13" descr="PHOTO-2019-09-18-17-16-57.jpg"/>
          <p:cNvPicPr>
            <a:picLocks noChangeAspect="1"/>
          </p:cNvPicPr>
          <p:nvPr/>
        </p:nvPicPr>
        <p:blipFill>
          <a:blip r:embed="rId4" cstate="print"/>
          <a:srcRect t="6131"/>
          <a:stretch>
            <a:fillRect/>
          </a:stretch>
        </p:blipFill>
        <p:spPr>
          <a:xfrm>
            <a:off x="539552" y="1844824"/>
            <a:ext cx="2160240" cy="1916832"/>
          </a:xfrm>
          <a:prstGeom prst="rect">
            <a:avLst/>
          </a:prstGeom>
        </p:spPr>
      </p:pic>
      <p:pic>
        <p:nvPicPr>
          <p:cNvPr id="15" name="Рисунок 14" descr="PHOTO-2019-09-18-17-15-53 (1).jpg"/>
          <p:cNvPicPr>
            <a:picLocks noChangeAspect="1"/>
          </p:cNvPicPr>
          <p:nvPr/>
        </p:nvPicPr>
        <p:blipFill>
          <a:blip r:embed="rId5" cstate="print"/>
          <a:srcRect l="2751" t="6951" r="7476" b="12201"/>
          <a:stretch>
            <a:fillRect/>
          </a:stretch>
        </p:blipFill>
        <p:spPr>
          <a:xfrm>
            <a:off x="5429256" y="4500570"/>
            <a:ext cx="3024336" cy="2042753"/>
          </a:xfrm>
          <a:prstGeom prst="rect">
            <a:avLst/>
          </a:prstGeom>
        </p:spPr>
      </p:pic>
      <p:pic>
        <p:nvPicPr>
          <p:cNvPr id="16" name="Рисунок 15" descr="PHOTO-2019-09-18-17-15-57.jpg"/>
          <p:cNvPicPr>
            <a:picLocks noChangeAspect="1"/>
          </p:cNvPicPr>
          <p:nvPr/>
        </p:nvPicPr>
        <p:blipFill>
          <a:blip r:embed="rId6" cstate="print"/>
          <a:srcRect t="10000"/>
          <a:stretch>
            <a:fillRect/>
          </a:stretch>
        </p:blipFill>
        <p:spPr>
          <a:xfrm>
            <a:off x="2771800" y="1844824"/>
            <a:ext cx="2247714" cy="1944216"/>
          </a:xfrm>
          <a:prstGeom prst="rect">
            <a:avLst/>
          </a:prstGeom>
        </p:spPr>
      </p:pic>
      <p:pic>
        <p:nvPicPr>
          <p:cNvPr id="17" name="Рисунок 16" descr="PHOTO-2019-09-18-17-11-21.jpg"/>
          <p:cNvPicPr>
            <a:picLocks noChangeAspect="1"/>
          </p:cNvPicPr>
          <p:nvPr/>
        </p:nvPicPr>
        <p:blipFill>
          <a:blip r:embed="rId7" cstate="print"/>
          <a:srcRect l="8171" t="9978" r="4417" b="7073"/>
          <a:stretch>
            <a:fillRect/>
          </a:stretch>
        </p:blipFill>
        <p:spPr>
          <a:xfrm>
            <a:off x="539552" y="3861048"/>
            <a:ext cx="4536503" cy="2664296"/>
          </a:xfrm>
          <a:prstGeom prst="rect">
            <a:avLst/>
          </a:prstGeom>
        </p:spPr>
      </p:pic>
    </p:spTree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1593808024_21-p-foni-s-ramkami-dlya-oformleniya-tekstov-2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51736" cy="6858000"/>
          </a:xfrm>
          <a:prstGeom prst="rect">
            <a:avLst/>
          </a:prstGeom>
        </p:spPr>
      </p:pic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5220072" y="404664"/>
            <a:ext cx="3312368" cy="4071884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457200" rtl="0" eaLnBrk="0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</a:pPr>
            <a:r>
              <a:rPr kumimoji="0" lang="ru-RU" sz="2000" b="1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КНИЖНЫЙ ЦЕНТР</a:t>
            </a:r>
            <a:endParaRPr kumimoji="0" lang="ru-RU" sz="2000" b="1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  <a:ea typeface="AR PL SungtiL GB" charset="0"/>
              <a:cs typeface="AR PL SungtiL GB" charset="0"/>
            </a:endParaRPr>
          </a:p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strike="noStrike" cap="none" normalizeH="0" baseline="0" dirty="0" smtClean="0">
                <a:ln>
                  <a:noFill/>
                </a:ln>
                <a:solidFill>
                  <a:schemeClr val="accent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Задачи:</a:t>
            </a:r>
            <a:r>
              <a:rPr kumimoji="0" lang="ru-RU" sz="1600" b="1" i="1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71717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привитие детям любви к художественному слову, уважения к книге, развитие стремления общаться с ней, т. е. всего того, что составляет фундамент воспитания будущего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71717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71717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талантливого читателя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71717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71717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</a:p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1" strike="noStrike" cap="none" normalizeH="0" baseline="0" dirty="0" smtClean="0">
                <a:ln>
                  <a:noFill/>
                </a:ln>
                <a:solidFill>
                  <a:schemeClr val="accent2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Цель: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71717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развитие познавательных и творческих способностей детей средствами детской художественной литературы; удовлетворение разнообразных литературных интересов детей; формирование у дошкольников интереса к художественной литературе.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AR PL SungtiL GB" charset="0"/>
              <a:cs typeface="AR PL SungtiL GB" charset="0"/>
            </a:endParaRPr>
          </a:p>
        </p:txBody>
      </p:sp>
      <p:pic>
        <p:nvPicPr>
          <p:cNvPr id="11" name="Рисунок 10" descr="PHOTO-2019-09-18-17-15-56 (3).jpg"/>
          <p:cNvPicPr>
            <a:picLocks noChangeAspect="1"/>
          </p:cNvPicPr>
          <p:nvPr/>
        </p:nvPicPr>
        <p:blipFill>
          <a:blip r:embed="rId3" cstate="print"/>
          <a:srcRect t="6170"/>
          <a:stretch>
            <a:fillRect/>
          </a:stretch>
        </p:blipFill>
        <p:spPr>
          <a:xfrm>
            <a:off x="539552" y="2996952"/>
            <a:ext cx="4464496" cy="3501008"/>
          </a:xfrm>
          <a:prstGeom prst="rect">
            <a:avLst/>
          </a:prstGeom>
        </p:spPr>
      </p:pic>
      <p:pic>
        <p:nvPicPr>
          <p:cNvPr id="12" name="Рисунок 11" descr="PHOTO-2019-09-18-17-11-20 (2).jpg"/>
          <p:cNvPicPr>
            <a:picLocks noChangeAspect="1"/>
          </p:cNvPicPr>
          <p:nvPr/>
        </p:nvPicPr>
        <p:blipFill>
          <a:blip r:embed="rId4" cstate="print"/>
          <a:srcRect b="44750"/>
          <a:stretch>
            <a:fillRect/>
          </a:stretch>
        </p:blipFill>
        <p:spPr>
          <a:xfrm>
            <a:off x="5148064" y="4581128"/>
            <a:ext cx="3347864" cy="1728192"/>
          </a:xfrm>
          <a:prstGeom prst="rect">
            <a:avLst/>
          </a:prstGeom>
        </p:spPr>
      </p:pic>
      <p:pic>
        <p:nvPicPr>
          <p:cNvPr id="13" name="Рисунок 12" descr="PHOTO-2019-09-18-15-38-30.jpg"/>
          <p:cNvPicPr>
            <a:picLocks noChangeAspect="1"/>
          </p:cNvPicPr>
          <p:nvPr/>
        </p:nvPicPr>
        <p:blipFill>
          <a:blip r:embed="rId5" cstate="print"/>
          <a:srcRect t="8965"/>
          <a:stretch>
            <a:fillRect/>
          </a:stretch>
        </p:blipFill>
        <p:spPr>
          <a:xfrm>
            <a:off x="539552" y="404664"/>
            <a:ext cx="4464496" cy="2409732"/>
          </a:xfrm>
          <a:prstGeom prst="rect">
            <a:avLst/>
          </a:prstGeom>
        </p:spPr>
      </p:pic>
    </p:spTree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1593808024_21-p-foni-s-ramkami-dlya-oformleniya-tekstov-2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51736" cy="685800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5364088" y="908720"/>
            <a:ext cx="3024336" cy="50157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ЦЕНТР «ЮНЫЙ ПЕШЕХОД»</a:t>
            </a:r>
          </a:p>
          <a:p>
            <a:pPr algn="ctr"/>
            <a:endParaRPr lang="ru-RU" sz="2400" dirty="0" smtClean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познакомить дошкольников с правилами дорожного движения, дорожными знаками.</a:t>
            </a:r>
          </a:p>
          <a:p>
            <a:pPr algn="ctr"/>
            <a:endParaRPr lang="ru-RU" sz="2400" dirty="0" smtClean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подвести детей к осознанию необходимости соблюдений  правил  дорожного движения.</a:t>
            </a:r>
            <a:r>
              <a:rPr lang="ru-RU" sz="2400" dirty="0" smtClean="0"/>
              <a:t> </a:t>
            </a:r>
            <a:endParaRPr lang="ru-RU" sz="2400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9" descr="PHOTO-2019-09-18-17-16-57 (2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7000" y="3356992"/>
            <a:ext cx="4536504" cy="3168352"/>
          </a:xfrm>
          <a:prstGeom prst="rect">
            <a:avLst/>
          </a:prstGeom>
        </p:spPr>
      </p:pic>
      <p:pic>
        <p:nvPicPr>
          <p:cNvPr id="11" name="Рисунок 10" descr="PHOTO-2019-09-18-17-11-23 (1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7000" y="332656"/>
            <a:ext cx="4536504" cy="2916324"/>
          </a:xfrm>
          <a:prstGeom prst="rect">
            <a:avLst/>
          </a:prstGeom>
        </p:spPr>
      </p:pic>
    </p:spTree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1593808024_21-p-foni-s-ramkami-dlya-oformleniya-tekstov-2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51736" cy="6858000"/>
          </a:xfrm>
          <a:prstGeom prst="rect">
            <a:avLst/>
          </a:prstGeom>
        </p:spPr>
      </p:pic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2071670" y="421407"/>
            <a:ext cx="5040560" cy="43582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457200" rtl="0" eaLnBrk="0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</a:pPr>
            <a:r>
              <a:rPr kumimoji="0" lang="ru-RU" sz="2400" b="1" i="1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ЦЕНТР ЖИВОЙ ПРИРОДЫ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AR PL SungtiL GB" charset="0"/>
              <a:cs typeface="AR PL SungtiL GB" charset="0"/>
            </a:endParaRPr>
          </a:p>
        </p:txBody>
      </p:sp>
      <p:pic>
        <p:nvPicPr>
          <p:cNvPr id="8" name="Рисунок 7" descr="PHOTO-2019-09-19-10-17-4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4008" y="1052736"/>
            <a:ext cx="3840426" cy="2304256"/>
          </a:xfrm>
          <a:prstGeom prst="rect">
            <a:avLst/>
          </a:prstGeom>
        </p:spPr>
      </p:pic>
      <p:pic>
        <p:nvPicPr>
          <p:cNvPr id="9" name="Рисунок 8" descr="PHOTO-2019-09-18-17-16-58 (2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1560" y="3501008"/>
            <a:ext cx="3907904" cy="2930928"/>
          </a:xfrm>
          <a:prstGeom prst="rect">
            <a:avLst/>
          </a:prstGeom>
        </p:spPr>
      </p:pic>
      <p:pic>
        <p:nvPicPr>
          <p:cNvPr id="10" name="Рисунок 9" descr="PHOTO-2019-09-18-17-16-58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644008" y="3501008"/>
            <a:ext cx="3907904" cy="2930928"/>
          </a:xfrm>
          <a:prstGeom prst="rect">
            <a:avLst/>
          </a:prstGeom>
        </p:spPr>
      </p:pic>
      <p:pic>
        <p:nvPicPr>
          <p:cNvPr id="11" name="Рисунок 10" descr="PHOTO-2019-09-18-17-15-58.jpg"/>
          <p:cNvPicPr>
            <a:picLocks noChangeAspect="1"/>
          </p:cNvPicPr>
          <p:nvPr/>
        </p:nvPicPr>
        <p:blipFill>
          <a:blip r:embed="rId6" cstate="print"/>
          <a:srcRect b="11801"/>
          <a:stretch>
            <a:fillRect/>
          </a:stretch>
        </p:blipFill>
        <p:spPr>
          <a:xfrm>
            <a:off x="611560" y="1052736"/>
            <a:ext cx="3888432" cy="2304256"/>
          </a:xfrm>
          <a:prstGeom prst="rect">
            <a:avLst/>
          </a:prstGeom>
        </p:spPr>
      </p:pic>
    </p:spTree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1593808024_21-p-foni-s-ramkami-dlya-oformleniya-tekstov-2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51736" cy="685800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5004048" y="404664"/>
            <a:ext cx="3456384" cy="387041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ЦЕНТР КОНСТРУИРОВАНИЯ</a:t>
            </a:r>
          </a:p>
          <a:p>
            <a:pPr algn="ctr"/>
            <a:endParaRPr lang="ru-RU" sz="1600" b="1" i="1" dirty="0" smtClean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b="1" i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1600" dirty="0" smtClean="0">
                <a:solidFill>
                  <a:srgbClr val="171717"/>
                </a:solidFill>
                <a:latin typeface="Times New Roman" pitchFamily="18" charset="0"/>
                <a:cs typeface="Times New Roman" pitchFamily="18" charset="0"/>
              </a:rPr>
              <a:t>формирование конструкторских способностей у детей.</a:t>
            </a:r>
          </a:p>
          <a:p>
            <a:pPr algn="ctr"/>
            <a:r>
              <a:rPr lang="ru-RU" sz="1600" b="1" i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  <a:r>
              <a:rPr lang="ru-RU" sz="1600" b="1" i="1" dirty="0" smtClean="0">
                <a:solidFill>
                  <a:schemeClr val="accent2"/>
                </a:solidFill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развитие умения видеть конструкцию объекта и анализировать</a:t>
            </a:r>
          </a:p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ее основные части, их функциональное назначение, закреплять   </a:t>
            </a:r>
          </a:p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навыки коллективной работы: умение распределять </a:t>
            </a:r>
          </a:p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обязанности, работать в соответствии с общим </a:t>
            </a:r>
          </a:p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замыслом, не мешая друг другу.</a:t>
            </a:r>
            <a:endParaRPr lang="ru-RU" sz="2000" dirty="0"/>
          </a:p>
        </p:txBody>
      </p:sp>
      <p:pic>
        <p:nvPicPr>
          <p:cNvPr id="10" name="Рисунок 9" descr="PHOTO-2019-09-23-11-48-1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9552" y="476672"/>
            <a:ext cx="2160240" cy="2880320"/>
          </a:xfrm>
          <a:prstGeom prst="rect">
            <a:avLst/>
          </a:prstGeom>
        </p:spPr>
      </p:pic>
      <p:pic>
        <p:nvPicPr>
          <p:cNvPr id="11" name="Рисунок 10" descr="PHOTO-2019-09-23-11-48-11 (1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771800" y="476672"/>
            <a:ext cx="2160240" cy="2880320"/>
          </a:xfrm>
          <a:prstGeom prst="rect">
            <a:avLst/>
          </a:prstGeom>
        </p:spPr>
      </p:pic>
      <p:pic>
        <p:nvPicPr>
          <p:cNvPr id="12" name="Рисунок 11" descr="PHOTO-2019-09-23-11-48-14 (1).jpg"/>
          <p:cNvPicPr>
            <a:picLocks noChangeAspect="1"/>
          </p:cNvPicPr>
          <p:nvPr/>
        </p:nvPicPr>
        <p:blipFill>
          <a:blip r:embed="rId5" cstate="print"/>
          <a:srcRect t="8743"/>
          <a:stretch>
            <a:fillRect/>
          </a:stretch>
        </p:blipFill>
        <p:spPr>
          <a:xfrm>
            <a:off x="539552" y="3429000"/>
            <a:ext cx="4392488" cy="3006334"/>
          </a:xfrm>
          <a:prstGeom prst="rect">
            <a:avLst/>
          </a:prstGeom>
        </p:spPr>
      </p:pic>
      <p:pic>
        <p:nvPicPr>
          <p:cNvPr id="13" name="Рисунок 12" descr="PHOTO-2019-09-18-17-16-59.jpg"/>
          <p:cNvPicPr>
            <a:picLocks noChangeAspect="1"/>
          </p:cNvPicPr>
          <p:nvPr/>
        </p:nvPicPr>
        <p:blipFill>
          <a:blip r:embed="rId6" cstate="print"/>
          <a:srcRect t="25850"/>
          <a:stretch>
            <a:fillRect/>
          </a:stretch>
        </p:blipFill>
        <p:spPr>
          <a:xfrm>
            <a:off x="5076056" y="4365333"/>
            <a:ext cx="3384376" cy="2206939"/>
          </a:xfrm>
          <a:prstGeom prst="rect">
            <a:avLst/>
          </a:prstGeom>
        </p:spPr>
      </p:pic>
    </p:spTree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1593808024_21-p-foni-s-ramkami-dlya-oformleniya-tekstov-2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51736" cy="6858000"/>
          </a:xfrm>
          <a:prstGeom prst="rect">
            <a:avLst/>
          </a:prstGeom>
        </p:spPr>
      </p:pic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5214942" y="755622"/>
            <a:ext cx="3318068" cy="5316584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457200" rtl="0" eaLnBrk="0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</a:pPr>
            <a:r>
              <a:rPr kumimoji="0" lang="ru-RU" b="1" i="1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ЦЕНТР </a:t>
            </a:r>
          </a:p>
          <a:p>
            <a:pPr marL="0" marR="0" lvl="0" indent="0" algn="ctr" defTabSz="457200" rtl="0" eaLnBrk="0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</a:pPr>
            <a:r>
              <a:rPr kumimoji="0" lang="ru-RU" b="1" i="1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ФИЗИЧЕСКОГО РАЗВИТИЯ</a:t>
            </a:r>
          </a:p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1" strike="noStrike" cap="none" normalizeH="0" baseline="0" dirty="0" smtClean="0">
              <a:ln>
                <a:noFill/>
              </a:ln>
              <a:solidFill>
                <a:schemeClr val="accent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strike="noStrike" cap="none" normalizeH="0" baseline="0" dirty="0" smtClean="0">
                <a:ln>
                  <a:noFill/>
                </a:ln>
                <a:solidFill>
                  <a:schemeClr val="accent2"/>
                </a:solidFill>
                <a:effectLst/>
                <a:latin typeface="Times New Roman" pitchFamily="18" charset="0"/>
                <a:cs typeface="Times New Roman" pitchFamily="18" charset="0"/>
              </a:rPr>
              <a:t>Задачи</a:t>
            </a:r>
            <a:r>
              <a:rPr kumimoji="0" lang="ru-RU" b="0" i="1" strike="noStrike" cap="none" normalizeH="0" baseline="0" dirty="0" smtClean="0">
                <a:ln>
                  <a:noFill/>
                </a:ln>
                <a:solidFill>
                  <a:schemeClr val="accent2"/>
                </a:solidFill>
                <a:effectLst/>
                <a:latin typeface="Times New Roman" pitchFamily="18" charset="0"/>
                <a:cs typeface="Times New Roman" pitchFamily="18" charset="0"/>
              </a:rPr>
              <a:t>: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171717"/>
                </a:solidFill>
                <a:effectLst/>
                <a:latin typeface="Times New Roman" pitchFamily="18" charset="0"/>
                <a:cs typeface="Times New Roman" pitchFamily="18" charset="0"/>
              </a:rPr>
              <a:t> укрепление здоровья детей; формирование двигательных умений и навыков ребёнка в соответствии с его индивидуальными особенностями, развития физических качеств.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AR PL SungtiL GB" charset="0"/>
              <a:cs typeface="Times New Roman" pitchFamily="18" charset="0"/>
            </a:endParaRPr>
          </a:p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strike="noStrike" cap="none" normalizeH="0" baseline="0" dirty="0" smtClean="0">
                <a:ln>
                  <a:noFill/>
                </a:ln>
                <a:solidFill>
                  <a:schemeClr val="accent2"/>
                </a:solidFill>
                <a:effectLst/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171717"/>
                </a:solidFill>
                <a:effectLst/>
                <a:latin typeface="Times New Roman" pitchFamily="18" charset="0"/>
                <a:cs typeface="Times New Roman" pitchFamily="18" charset="0"/>
              </a:rPr>
              <a:t> формирование физического развития ребёнка, который владеет </a:t>
            </a:r>
          </a:p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dirty="0">
                <a:solidFill>
                  <a:srgbClr val="17171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rgbClr val="171717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171717"/>
                </a:solidFill>
                <a:effectLst/>
                <a:latin typeface="Times New Roman" pitchFamily="18" charset="0"/>
                <a:cs typeface="Times New Roman" pitchFamily="18" charset="0"/>
              </a:rPr>
              <a:t>доступными его возрасту знаниями о физической культуре и</a:t>
            </a:r>
            <a:r>
              <a:rPr lang="ru-RU" dirty="0">
                <a:solidFill>
                  <a:srgbClr val="17171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171717"/>
                </a:solidFill>
                <a:effectLst/>
                <a:latin typeface="Times New Roman" pitchFamily="18" charset="0"/>
                <a:cs typeface="Times New Roman" pitchFamily="18" charset="0"/>
              </a:rPr>
              <a:t>испытывает </a:t>
            </a:r>
          </a:p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171717"/>
                </a:solidFill>
                <a:effectLst/>
                <a:latin typeface="Times New Roman" pitchFamily="18" charset="0"/>
                <a:cs typeface="Times New Roman" pitchFamily="18" charset="0"/>
              </a:rPr>
              <a:t>желание заниматься физическими упражнениями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171717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AR PL SungtiL GB" charset="0"/>
              <a:cs typeface="AR PL SungtiL GB" charset="0"/>
            </a:endParaRPr>
          </a:p>
        </p:txBody>
      </p:sp>
      <p:pic>
        <p:nvPicPr>
          <p:cNvPr id="10" name="Рисунок 9" descr="PHOTO-2019-09-18-17-16-58 (1)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9552" y="404664"/>
            <a:ext cx="2160240" cy="2880320"/>
          </a:xfrm>
          <a:prstGeom prst="rect">
            <a:avLst/>
          </a:prstGeom>
        </p:spPr>
      </p:pic>
      <p:pic>
        <p:nvPicPr>
          <p:cNvPr id="11" name="Рисунок 10" descr="PHOTO-2019-09-18-17-15-57 (2)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771800" y="404664"/>
            <a:ext cx="2160240" cy="2880320"/>
          </a:xfrm>
          <a:prstGeom prst="rect">
            <a:avLst/>
          </a:prstGeom>
        </p:spPr>
      </p:pic>
      <p:pic>
        <p:nvPicPr>
          <p:cNvPr id="12" name="Рисунок 11" descr="PHOTO-2019-09-18-17-16-58 (1).jpg"/>
          <p:cNvPicPr>
            <a:picLocks noChangeAspect="1"/>
          </p:cNvPicPr>
          <p:nvPr/>
        </p:nvPicPr>
        <p:blipFill>
          <a:blip r:embed="rId3" cstate="print"/>
          <a:srcRect t="37400"/>
          <a:stretch>
            <a:fillRect/>
          </a:stretch>
        </p:blipFill>
        <p:spPr>
          <a:xfrm>
            <a:off x="539552" y="3429000"/>
            <a:ext cx="4389638" cy="2927881"/>
          </a:xfrm>
          <a:prstGeom prst="rect">
            <a:avLst/>
          </a:prstGeom>
        </p:spPr>
      </p:pic>
    </p:spTree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Arial"/>
        <a:ea typeface="AR PL SungtiL GB"/>
        <a:cs typeface="AR PL SungtiL GB"/>
      </a:majorFont>
      <a:minorFont>
        <a:latin typeface="Calibri"/>
        <a:ea typeface="AR PL SungtiL GB"/>
        <a:cs typeface="AR PL SungtiL GB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1775</TotalTime>
  <Words>336</Words>
  <Application>Microsoft Office PowerPoint</Application>
  <PresentationFormat>Экран (4:3)</PresentationFormat>
  <Paragraphs>42</Paragraphs>
  <Slides>10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10</vt:i4>
      </vt:variant>
    </vt:vector>
  </HeadingPairs>
  <TitlesOfParts>
    <vt:vector size="12" baseType="lpstr">
      <vt:lpstr>1_Тема Office</vt:lpstr>
      <vt:lpstr>Тема Office</vt:lpstr>
      <vt:lpstr>«Развивающая  предметно-пространственная  среда  в  МКДОУ  «Детский сад «Родничок»  общеразвивающего вида  в соответствии с ФГОС ДО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Сад</dc:creator>
  <cp:lastModifiedBy>User</cp:lastModifiedBy>
  <cp:revision>208</cp:revision>
  <cp:lastPrinted>2016-10-04T02:31:44Z</cp:lastPrinted>
  <dcterms:created xsi:type="dcterms:W3CDTF">1601-01-01T00:00:00Z</dcterms:created>
  <dcterms:modified xsi:type="dcterms:W3CDTF">2020-10-08T08:05:37Z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12.0000</vt:lpwstr>
  </property>
  <property fmtid="{D5CDD505-2E9C-101B-9397-08002B2CF9AE}" pid="3" name="HiddenSlides">
    <vt:r8>0</vt:r8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r8>0</vt:r8>
  </property>
  <property fmtid="{D5CDD505-2E9C-101B-9397-08002B2CF9AE}" pid="7" name="Notes">
    <vt:r8>0</vt:r8>
  </property>
  <property fmtid="{D5CDD505-2E9C-101B-9397-08002B2CF9AE}" pid="8" name="PresentationFormat">
    <vt:lpwstr>Экран (4:3)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r8>31</vt:r8>
  </property>
</Properties>
</file>