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75" r:id="rId2"/>
  </p:sldMasterIdLst>
  <p:notesMasterIdLst>
    <p:notesMasterId r:id="rId13"/>
  </p:notesMasterIdLst>
  <p:sldIdLst>
    <p:sldId id="256" r:id="rId3"/>
    <p:sldId id="383" r:id="rId4"/>
    <p:sldId id="393" r:id="rId5"/>
    <p:sldId id="358" r:id="rId6"/>
    <p:sldId id="385" r:id="rId7"/>
    <p:sldId id="389" r:id="rId8"/>
    <p:sldId id="387" r:id="rId9"/>
    <p:sldId id="388" r:id="rId10"/>
    <p:sldId id="392" r:id="rId11"/>
    <p:sldId id="391" r:id="rId12"/>
  </p:sldIdLst>
  <p:sldSz cx="9144000" cy="6858000" type="screen4x3"/>
  <p:notesSz cx="6888163" cy="100203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94624" autoAdjust="0"/>
  </p:normalViewPr>
  <p:slideViewPr>
    <p:cSldViewPr>
      <p:cViewPr varScale="1">
        <p:scale>
          <a:sx n="98" d="100"/>
          <a:sy n="98" d="100"/>
        </p:scale>
        <p:origin x="-84" y="-19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40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99"/>
        <p:guide pos="19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62000"/>
            <a:ext cx="5005388" cy="375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8527" y="4759457"/>
            <a:ext cx="5509663" cy="450801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88439" cy="4998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423550" algn="l"/>
                <a:tab pos="847100" algn="l"/>
                <a:tab pos="1270650" algn="l"/>
                <a:tab pos="1694200" algn="l"/>
                <a:tab pos="2117750" algn="l"/>
                <a:tab pos="2541300" algn="l"/>
                <a:tab pos="296485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8279" y="0"/>
            <a:ext cx="2988439" cy="4998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423550" algn="l"/>
                <a:tab pos="847100" algn="l"/>
                <a:tab pos="1270650" algn="l"/>
                <a:tab pos="1694200" algn="l"/>
                <a:tab pos="2117750" algn="l"/>
                <a:tab pos="2541300" algn="l"/>
                <a:tab pos="296485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18913"/>
            <a:ext cx="2988439" cy="4998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423550" algn="l"/>
                <a:tab pos="847100" algn="l"/>
                <a:tab pos="1270650" algn="l"/>
                <a:tab pos="1694200" algn="l"/>
                <a:tab pos="2117750" algn="l"/>
                <a:tab pos="2541300" algn="l"/>
                <a:tab pos="296485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98279" y="9518913"/>
            <a:ext cx="2988439" cy="4998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423550" algn="l"/>
                <a:tab pos="847100" algn="l"/>
                <a:tab pos="1270650" algn="l"/>
                <a:tab pos="1694200" algn="l"/>
                <a:tab pos="2117750" algn="l"/>
                <a:tab pos="2541300" algn="l"/>
                <a:tab pos="296485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2674364-9D6C-4F5D-9CF9-D07F81BA9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4892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F50CC4FB-F791-4272-846B-B64D117F6BA4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527" y="4759457"/>
            <a:ext cx="5511109" cy="4509506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F4345-FA01-4364-A8C5-D51456969083}" type="datetime1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F861B-D40F-442B-9B41-053D44BB5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E3425-B0E6-45B0-8772-D90028BA1C4E}" type="datetime1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718B-21AE-4285-88F8-00104BBEB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1898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1898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E8327-D0A4-4219-8EC2-38196C1A9393}" type="datetime1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ABA07-B97D-4215-9BAB-FB4764862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42F27B-3F7E-409D-8B91-9F18AB56D480}" type="datetime1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35D89-9F76-4177-877B-DFB63C734F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BC929-2436-4A84-9D10-CD0BF8A434AD}" type="datetime1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F680E-1C0D-49E5-82CB-27EDD78EDF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85BCB-C53D-4EBC-8722-E865EB823428}" type="datetime1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3F908-4933-4BAA-8E13-5B9A6C6278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FB843-83C9-4AA9-B933-66671A6DA867}" type="datetime1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1986A-946C-4100-84D7-AD231F9F6E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2DCC00-171D-4F76-B128-E04542D7A3EF}" type="datetime1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1E8B3-54B0-40D9-B21D-09CCB289A7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07F4EF-DADF-47E6-8D8B-849F574616DD}" type="datetime1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E3DCC-14A2-489E-AB37-758260F380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63B30-0B3B-4B5D-BD6F-52D62B9E64B1}" type="datetime1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A4A4A-26F2-49C5-B413-B8FA1702EE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C8317-53ED-4E17-A1B8-2D9A84EE4E56}" type="datetime1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4E04-F086-4AE1-A393-7FCBA50821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46D82-CF4E-4536-BB70-472A236A15D1}" type="datetime1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4A811-3DB2-48F0-94E0-B0AB8C7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0B11B8-9AFC-49CE-A09B-27F893C78207}" type="datetime1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7DD7D-FB09-4E57-A56B-EDE9D8C26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E67B09-7B97-448E-81BA-5E9298A261FD}" type="datetime1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E7EE1-980A-417A-AB5F-9584C70B04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3AD447-F447-44D8-A38C-EF6240F6EA67}" type="datetime1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5F0B8-36D0-4A0D-B7F5-87D438CFB4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E725D-7F42-4D84-A635-8D3F62997FE2}" type="datetime1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6605A-15A3-4EF1-B173-E6650DD85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A4AFF-BAFC-4273-9815-C918B22F6DA2}" type="datetime1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A16E0-943D-454D-87E9-50B6DBBB0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5113"/>
            <a:ext cx="1943100" cy="638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52700" y="1535113"/>
            <a:ext cx="1943100" cy="638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0AF00-B307-4A7D-9D20-6AC4E9F7778F}" type="datetime1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D484A-2058-453A-B0BB-0AACCEC35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35CE1-23F4-4F9D-81EB-6B45A97C0B4F}" type="datetime1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AD8E-F610-4452-939F-9B85B5790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2FA-F5D0-4D6F-A740-84727AAD05E9}" type="datetime1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ED26-4C5D-4977-8F0F-EF531098C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7B4CE-6F78-48BC-BEFC-485B1DA41E29}" type="datetime1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9DA45-8359-42B0-9D1A-3EA895D51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4A97-91C6-42F9-8C23-07B31CB8F719}" type="datetime1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D1CED-C487-4498-B09C-A54AE1A0B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92CB-7DA0-4169-949E-F225514B08F6}" type="datetime1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1F451-E342-41DD-B2C3-A9136D9C9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5113"/>
            <a:ext cx="4038600" cy="6381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0"/>
            <a:r>
              <a:rPr lang="en-GB" smtClean="0"/>
              <a:t>Seventh Outline LevelОбразец текста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6B85772F-5451-45FA-BDAD-8E8CCFB88AD9}" type="datetime1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342E179-EF01-465A-9681-AB67E9810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>
    <p:plus/>
  </p:transition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5DBE40-FFDE-4BF3-8233-42AB556B7707}" type="datetime1">
              <a:rPr lang="en-US" smtClean="0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28A121-410F-4692-9B6F-2A79B589AC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 spd="slow">
    <p:plus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ki-fotoshop3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928926" y="1698628"/>
            <a:ext cx="5429288" cy="2087562"/>
          </a:xfrm>
        </p:spPr>
        <p:txBody>
          <a:bodyPr>
            <a:noAutofit/>
          </a:bodyPr>
          <a:lstStyle/>
          <a:p>
            <a:pPr algn="ctr" eaLnBrk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«Развивающая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предметно-пространственная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среда  в 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МКДОУ 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Детский сад «Родничок»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err="1" smtClean="0">
                <a:solidFill>
                  <a:srgbClr val="C00000"/>
                </a:solidFill>
                <a:latin typeface="Monotype Corsiva" pitchFamily="66" charset="0"/>
              </a:rPr>
              <a:t>общеразвивающего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вида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в соответствии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с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ФГОС ДО</a:t>
            </a:r>
          </a:p>
        </p:txBody>
      </p:sp>
      <p:pic>
        <p:nvPicPr>
          <p:cNvPr id="3074" name="Picture 2" descr="C:\Users\User\Desktop\Новая папка\ДЕТСКИЙ САД\Средняя группа\ХУДОЖЕСТВЕННО-ЭСТЕТИЧЕСКОЕ РАЗВИТИЕ в средней группе СОЛНЫШКО,воспитатель Ханмагомедова А.Г\PHOTO-2020-10-06-13-16-54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500570"/>
            <a:ext cx="2928958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93808024_21-p-foni-s-ramkami-dlya-oformleniya-tekstov-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736" cy="6858000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1560" y="540179"/>
            <a:ext cx="3317498" cy="55320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МУЗЫКАЛЬНОГО РАЗВИТИЯ </a:t>
            </a:r>
            <a:endParaRPr kumimoji="0" lang="ru-RU" b="1" i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поддержать интерес дошкольника к музыкальной деятельности, в соответствующей форме стимулировать развитие музыкальности посредством пения, игры на музыкальных инструментах, музыкально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ритмичных движений и слушания музыки.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1" i="1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Обеспечивать самостоятельную (индивидуальную и совместную) деятельность детей, возникающую по их желанию и интересам.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получению и закреплению знаний о музыке.</a:t>
            </a:r>
            <a:endParaRPr lang="ru-RU" sz="16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музыкальность, любознательность, стремление  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экспериментированию.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</p:txBody>
      </p:sp>
      <p:pic>
        <p:nvPicPr>
          <p:cNvPr id="9" name="Рисунок 8" descr="PHOTO-2019-09-19-10-57-0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861048"/>
            <a:ext cx="4411982" cy="2481740"/>
          </a:xfrm>
          <a:prstGeom prst="rect">
            <a:avLst/>
          </a:prstGeom>
        </p:spPr>
      </p:pic>
      <p:pic>
        <p:nvPicPr>
          <p:cNvPr id="10" name="Рисунок 9" descr="PHOTO-2019-09-23-11-53-57.jpg"/>
          <p:cNvPicPr>
            <a:picLocks noChangeAspect="1"/>
          </p:cNvPicPr>
          <p:nvPr/>
        </p:nvPicPr>
        <p:blipFill>
          <a:blip r:embed="rId4" cstate="print"/>
          <a:srcRect b="32725"/>
          <a:stretch>
            <a:fillRect/>
          </a:stretch>
        </p:blipFill>
        <p:spPr>
          <a:xfrm>
            <a:off x="4143372" y="561503"/>
            <a:ext cx="4320480" cy="2938935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93808024_21-p-foni-s-ramkami-dlya-oformleniya-tekstov-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736" cy="6858000"/>
          </a:xfrm>
          <a:prstGeom prst="rect">
            <a:avLst/>
          </a:prstGeom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1000100" y="928670"/>
            <a:ext cx="7125373" cy="9207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«На развитие личности ребенка влияет 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только наследственность и воспитание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но 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немаловажное значение играет среда, </a:t>
            </a:r>
          </a:p>
          <a:p>
            <a:pPr algn="ctr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которой пребывает ребенок».</a:t>
            </a:r>
            <a:endParaRPr lang="en-US" sz="16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\Desktop\Новая папка\ДЕТСКИЙ САД\Средняя группа\Уголок для девочек в средней группе СОЛНЫШКО\PHOTO-2020-10-06-13-17-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14752"/>
            <a:ext cx="2971752" cy="2228814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ДЕТСКИЙ САД\Средняя группа\Уголок для мальчиков в средней группе СОЛНЫШКО,ПРАВИЛА ДОРОЖНОГО ДВИЖЕНИЯ\PHOTO-2020-10-06-13-20-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971597"/>
            <a:ext cx="3000396" cy="4000527"/>
          </a:xfrm>
          <a:prstGeom prst="rect">
            <a:avLst/>
          </a:prstGeom>
          <a:noFill/>
        </p:spPr>
      </p:pic>
      <p:pic>
        <p:nvPicPr>
          <p:cNvPr id="3" name="Picture 4" descr="C:\Users\User\Desktop\Новая папка\ДЕТСКИЙ САД\Средняя группа\Урок в средней группе СОЛНЫШКО по форматированию элементарных математических представлений,воспитатель ИбрагимоваТ.И\PHOTO-2020-10-06-13-24-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1606" y="1928802"/>
            <a:ext cx="1317980" cy="1714512"/>
          </a:xfrm>
          <a:prstGeom prst="rect">
            <a:avLst/>
          </a:prstGeom>
          <a:noFill/>
        </p:spPr>
      </p:pic>
      <p:pic>
        <p:nvPicPr>
          <p:cNvPr id="1029" name="Picture 5" descr="C:\Users\User\Desktop\Новая папка\ДЕТСКИЙ САД\Средняя группа\Урок в средней группе СОЛНЫШКО по форматированию элементарных математических представлений,воспитатель ИбрагимоваТ.И\PHOTO-2020-10-06-13-24-24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1" y="1928802"/>
            <a:ext cx="1285885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93808024_21-p-foni-s-ramkami-dlya-oformleniya-tekstov-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736" cy="6858000"/>
          </a:xfrm>
          <a:prstGeom prst="rect">
            <a:avLst/>
          </a:prstGeom>
        </p:spPr>
      </p:pic>
      <p:pic>
        <p:nvPicPr>
          <p:cNvPr id="7" name="Рисунок 6" descr="PHOTO-2019-09-23-11-48-1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4475989" cy="3356992"/>
          </a:xfrm>
          <a:prstGeom prst="rect">
            <a:avLst/>
          </a:prstGeom>
        </p:spPr>
      </p:pic>
      <p:pic>
        <p:nvPicPr>
          <p:cNvPr id="9" name="Рисунок 8" descr="PHOTO-2019-09-23-11-48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394" y="3800534"/>
            <a:ext cx="3744416" cy="27003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04048" y="529932"/>
            <a:ext cx="3528392" cy="26110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СЮЖЕТНО- РОЛЕВЫХ ИГР</a:t>
            </a:r>
          </a:p>
          <a:p>
            <a:pPr algn="ctr"/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позитивная социализация детей дошкольного возраста, приобщение их 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нормам, традициям семьи, общества и государства. </a:t>
            </a:r>
          </a:p>
          <a:p>
            <a:pPr algn="ctr"/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создание условий для усвоения общепринятых             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моральных и нравственных ценностей и норм.</a:t>
            </a:r>
            <a:endParaRPr lang="ru-RU" dirty="0"/>
          </a:p>
        </p:txBody>
      </p:sp>
      <p:pic>
        <p:nvPicPr>
          <p:cNvPr id="2050" name="Picture 2" descr="C:\Users\User\Desktop\Новая папка\ДЕТСКИЙ САД\Средняя группа\Уголок для мальчиков в средней группе СОЛНЫШКО,ПРАВИЛА ДОРОЖНОГО ДВИЖЕНИЯ\PHOTO-2020-10-06-13-20-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300360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593808024_21-p-foni-s-ramkami-dlya-oformleniya-tekstov-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736" cy="6858000"/>
          </a:xfrm>
          <a:prstGeom prst="rect">
            <a:avLst/>
          </a:prstGeom>
        </p:spPr>
      </p:pic>
      <p:pic>
        <p:nvPicPr>
          <p:cNvPr id="12" name="Рисунок 11" descr="PHOTO-2019-09-23-11-55-39.jpg"/>
          <p:cNvPicPr>
            <a:picLocks noChangeAspect="1"/>
          </p:cNvPicPr>
          <p:nvPr/>
        </p:nvPicPr>
        <p:blipFill>
          <a:blip r:embed="rId3" cstate="print"/>
          <a:srcRect b="32143"/>
          <a:stretch>
            <a:fillRect/>
          </a:stretch>
        </p:blipFill>
        <p:spPr>
          <a:xfrm>
            <a:off x="539552" y="404664"/>
            <a:ext cx="4464496" cy="13681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148064" y="332656"/>
            <a:ext cx="3456384" cy="40421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ПАТРИОТИЧЕСКОГО ВОСПИТАНИЯ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у детей чувства привязанности к своей семье, дому, детскому саду, поселку, стране, представления о России как о родной стране, о Москве - как о столице России; воспитание умения видеть красоту родного края, радоваться ей.</a:t>
            </a:r>
          </a:p>
          <a:p>
            <a:pPr algn="ctr"/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интереса к русским традициям и промыслам; воспитание любви к своей Родине, преданность к своему отечеству, бережного отношения к природе, ко всему живому, уважения и интереса к культурному прошлому России.</a:t>
            </a:r>
            <a:endParaRPr lang="ru-RU" sz="1400" dirty="0"/>
          </a:p>
        </p:txBody>
      </p:sp>
      <p:pic>
        <p:nvPicPr>
          <p:cNvPr id="14" name="Рисунок 13" descr="PHOTO-2019-09-18-17-16-57.jpg"/>
          <p:cNvPicPr>
            <a:picLocks noChangeAspect="1"/>
          </p:cNvPicPr>
          <p:nvPr/>
        </p:nvPicPr>
        <p:blipFill>
          <a:blip r:embed="rId4" cstate="print"/>
          <a:srcRect t="6131"/>
          <a:stretch>
            <a:fillRect/>
          </a:stretch>
        </p:blipFill>
        <p:spPr>
          <a:xfrm>
            <a:off x="539552" y="1844824"/>
            <a:ext cx="2160240" cy="1916832"/>
          </a:xfrm>
          <a:prstGeom prst="rect">
            <a:avLst/>
          </a:prstGeom>
        </p:spPr>
      </p:pic>
      <p:pic>
        <p:nvPicPr>
          <p:cNvPr id="15" name="Рисунок 14" descr="PHOTO-2019-09-18-17-15-53 (1).jpg"/>
          <p:cNvPicPr>
            <a:picLocks noChangeAspect="1"/>
          </p:cNvPicPr>
          <p:nvPr/>
        </p:nvPicPr>
        <p:blipFill>
          <a:blip r:embed="rId5" cstate="print"/>
          <a:srcRect l="2751" t="6951" r="7476" b="12201"/>
          <a:stretch>
            <a:fillRect/>
          </a:stretch>
        </p:blipFill>
        <p:spPr>
          <a:xfrm>
            <a:off x="5429256" y="4500570"/>
            <a:ext cx="3024336" cy="2042753"/>
          </a:xfrm>
          <a:prstGeom prst="rect">
            <a:avLst/>
          </a:prstGeom>
        </p:spPr>
      </p:pic>
      <p:pic>
        <p:nvPicPr>
          <p:cNvPr id="16" name="Рисунок 15" descr="PHOTO-2019-09-18-17-15-57.jpg"/>
          <p:cNvPicPr>
            <a:picLocks noChangeAspect="1"/>
          </p:cNvPicPr>
          <p:nvPr/>
        </p:nvPicPr>
        <p:blipFill>
          <a:blip r:embed="rId6" cstate="print"/>
          <a:srcRect t="10000"/>
          <a:stretch>
            <a:fillRect/>
          </a:stretch>
        </p:blipFill>
        <p:spPr>
          <a:xfrm>
            <a:off x="2771800" y="1844824"/>
            <a:ext cx="2247714" cy="1944216"/>
          </a:xfrm>
          <a:prstGeom prst="rect">
            <a:avLst/>
          </a:prstGeom>
        </p:spPr>
      </p:pic>
      <p:pic>
        <p:nvPicPr>
          <p:cNvPr id="17" name="Рисунок 16" descr="PHOTO-2019-09-18-17-11-21.jpg"/>
          <p:cNvPicPr>
            <a:picLocks noChangeAspect="1"/>
          </p:cNvPicPr>
          <p:nvPr/>
        </p:nvPicPr>
        <p:blipFill>
          <a:blip r:embed="rId7" cstate="print"/>
          <a:srcRect l="8171" t="9978" r="4417" b="7073"/>
          <a:stretch>
            <a:fillRect/>
          </a:stretch>
        </p:blipFill>
        <p:spPr>
          <a:xfrm>
            <a:off x="539552" y="3861048"/>
            <a:ext cx="4536503" cy="2664296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593808024_21-p-foni-s-ramkami-dlya-oformleniya-tekstov-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736" cy="6858000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20072" y="404664"/>
            <a:ext cx="3312368" cy="40718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КНИЖНЫЙ ЦЕНТР</a:t>
            </a:r>
            <a:endParaRPr kumimoji="0" lang="ru-RU" sz="2000" b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привитие детям любви к художественному слову, уважения к книге, развитие стремления общаться с ней, т. е. всего того, что составляет фундамент воспитания будущего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талантливого читателя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познавательных и творческих способностей детей средствами детской художественной литературы; удовлетворение разнообразных литературных интересов детей; формирование у дошкольников интереса к художественной литературе.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</p:txBody>
      </p:sp>
      <p:pic>
        <p:nvPicPr>
          <p:cNvPr id="11" name="Рисунок 10" descr="PHOTO-2019-09-18-17-15-56 (3).jpg"/>
          <p:cNvPicPr>
            <a:picLocks noChangeAspect="1"/>
          </p:cNvPicPr>
          <p:nvPr/>
        </p:nvPicPr>
        <p:blipFill>
          <a:blip r:embed="rId3" cstate="print"/>
          <a:srcRect t="6170"/>
          <a:stretch>
            <a:fillRect/>
          </a:stretch>
        </p:blipFill>
        <p:spPr>
          <a:xfrm>
            <a:off x="539552" y="2996952"/>
            <a:ext cx="4464496" cy="3501008"/>
          </a:xfrm>
          <a:prstGeom prst="rect">
            <a:avLst/>
          </a:prstGeom>
        </p:spPr>
      </p:pic>
      <p:pic>
        <p:nvPicPr>
          <p:cNvPr id="12" name="Рисунок 11" descr="PHOTO-2019-09-18-17-11-20 (2).jpg"/>
          <p:cNvPicPr>
            <a:picLocks noChangeAspect="1"/>
          </p:cNvPicPr>
          <p:nvPr/>
        </p:nvPicPr>
        <p:blipFill>
          <a:blip r:embed="rId4" cstate="print"/>
          <a:srcRect b="44750"/>
          <a:stretch>
            <a:fillRect/>
          </a:stretch>
        </p:blipFill>
        <p:spPr>
          <a:xfrm>
            <a:off x="5148064" y="4581128"/>
            <a:ext cx="3347864" cy="1728192"/>
          </a:xfrm>
          <a:prstGeom prst="rect">
            <a:avLst/>
          </a:prstGeom>
        </p:spPr>
      </p:pic>
      <p:pic>
        <p:nvPicPr>
          <p:cNvPr id="13" name="Рисунок 12" descr="PHOTO-2019-09-18-15-38-30.jpg"/>
          <p:cNvPicPr>
            <a:picLocks noChangeAspect="1"/>
          </p:cNvPicPr>
          <p:nvPr/>
        </p:nvPicPr>
        <p:blipFill>
          <a:blip r:embed="rId5" cstate="print"/>
          <a:srcRect t="8965"/>
          <a:stretch>
            <a:fillRect/>
          </a:stretch>
        </p:blipFill>
        <p:spPr>
          <a:xfrm>
            <a:off x="539552" y="404664"/>
            <a:ext cx="4464496" cy="2409732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593808024_21-p-foni-s-ramkami-dlya-oformleniya-tekstov-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736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64088" y="908720"/>
            <a:ext cx="3024336" cy="50157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«ЮНЫЙ ПЕШЕХОД»</a:t>
            </a:r>
          </a:p>
          <a:p>
            <a:pPr algn="ctr"/>
            <a:endParaRPr lang="ru-RU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познакомить дошкольников с правилами дорожного движения, дорожными знаками.</a:t>
            </a:r>
          </a:p>
          <a:p>
            <a:pPr algn="ctr"/>
            <a:endParaRPr lang="ru-RU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подвести детей к осознанию необходимости соблюдений  правил  дорожного движения.</a:t>
            </a:r>
            <a:r>
              <a:rPr lang="ru-RU" sz="2400" dirty="0" smtClean="0"/>
              <a:t>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PHOTO-2019-09-18-17-16-57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000" y="3356992"/>
            <a:ext cx="4536504" cy="3168352"/>
          </a:xfrm>
          <a:prstGeom prst="rect">
            <a:avLst/>
          </a:prstGeom>
        </p:spPr>
      </p:pic>
      <p:pic>
        <p:nvPicPr>
          <p:cNvPr id="11" name="Рисунок 10" descr="PHOTO-2019-09-18-17-11-23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000" y="332656"/>
            <a:ext cx="4536504" cy="2916324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93808024_21-p-foni-s-ramkami-dlya-oformleniya-tekstov-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736" cy="685800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71670" y="421407"/>
            <a:ext cx="5040560" cy="435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 ЖИВОЙ ПРИРОДЫ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</p:txBody>
      </p:sp>
      <p:pic>
        <p:nvPicPr>
          <p:cNvPr id="8" name="Рисунок 7" descr="PHOTO-2019-09-19-10-17-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052736"/>
            <a:ext cx="3840426" cy="2304256"/>
          </a:xfrm>
          <a:prstGeom prst="rect">
            <a:avLst/>
          </a:prstGeom>
        </p:spPr>
      </p:pic>
      <p:pic>
        <p:nvPicPr>
          <p:cNvPr id="9" name="Рисунок 8" descr="PHOTO-2019-09-18-17-16-58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501008"/>
            <a:ext cx="3907904" cy="2930928"/>
          </a:xfrm>
          <a:prstGeom prst="rect">
            <a:avLst/>
          </a:prstGeom>
        </p:spPr>
      </p:pic>
      <p:pic>
        <p:nvPicPr>
          <p:cNvPr id="10" name="Рисунок 9" descr="PHOTO-2019-09-18-17-16-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501008"/>
            <a:ext cx="3907904" cy="2930928"/>
          </a:xfrm>
          <a:prstGeom prst="rect">
            <a:avLst/>
          </a:prstGeom>
        </p:spPr>
      </p:pic>
      <p:pic>
        <p:nvPicPr>
          <p:cNvPr id="11" name="Рисунок 10" descr="PHOTO-2019-09-18-17-15-58.jpg"/>
          <p:cNvPicPr>
            <a:picLocks noChangeAspect="1"/>
          </p:cNvPicPr>
          <p:nvPr/>
        </p:nvPicPr>
        <p:blipFill>
          <a:blip r:embed="rId6" cstate="print"/>
          <a:srcRect b="11801"/>
          <a:stretch>
            <a:fillRect/>
          </a:stretch>
        </p:blipFill>
        <p:spPr>
          <a:xfrm>
            <a:off x="611560" y="1052736"/>
            <a:ext cx="3888432" cy="2304256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593808024_21-p-foni-s-ramkami-dlya-oformleniya-tekstov-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736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4048" y="404664"/>
            <a:ext cx="3456384" cy="38704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КОНСТРУИРОВАНИЯ</a:t>
            </a:r>
          </a:p>
          <a:p>
            <a:pPr algn="ctr"/>
            <a:endParaRPr lang="ru-RU" sz="16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формирование конструкторских способностей у детей.</a:t>
            </a:r>
          </a:p>
          <a:p>
            <a:pPr algn="ctr"/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b="1" i="1" dirty="0" smtClean="0">
                <a:solidFill>
                  <a:schemeClr val="accent2"/>
                </a:solidFill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умения видеть конструкцию объекта и анализировать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ее основные части, их функциональное назначение, закреплять  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навыки коллективной работы: умение распределять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обязанности, работать в соответствии с общим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замыслом, не мешая друг другу.</a:t>
            </a:r>
            <a:endParaRPr lang="ru-RU" sz="2000" dirty="0"/>
          </a:p>
        </p:txBody>
      </p:sp>
      <p:pic>
        <p:nvPicPr>
          <p:cNvPr id="10" name="Рисунок 9" descr="PHOTO-2019-09-23-11-48-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2160240" cy="2880320"/>
          </a:xfrm>
          <a:prstGeom prst="rect">
            <a:avLst/>
          </a:prstGeom>
        </p:spPr>
      </p:pic>
      <p:pic>
        <p:nvPicPr>
          <p:cNvPr id="11" name="Рисунок 10" descr="PHOTO-2019-09-23-11-48-1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76672"/>
            <a:ext cx="2160240" cy="2880320"/>
          </a:xfrm>
          <a:prstGeom prst="rect">
            <a:avLst/>
          </a:prstGeom>
        </p:spPr>
      </p:pic>
      <p:pic>
        <p:nvPicPr>
          <p:cNvPr id="12" name="Рисунок 11" descr="PHOTO-2019-09-23-11-48-14 (1).jpg"/>
          <p:cNvPicPr>
            <a:picLocks noChangeAspect="1"/>
          </p:cNvPicPr>
          <p:nvPr/>
        </p:nvPicPr>
        <p:blipFill>
          <a:blip r:embed="rId5" cstate="print"/>
          <a:srcRect t="8743"/>
          <a:stretch>
            <a:fillRect/>
          </a:stretch>
        </p:blipFill>
        <p:spPr>
          <a:xfrm>
            <a:off x="539552" y="3429000"/>
            <a:ext cx="4392488" cy="3006334"/>
          </a:xfrm>
          <a:prstGeom prst="rect">
            <a:avLst/>
          </a:prstGeom>
        </p:spPr>
      </p:pic>
      <p:pic>
        <p:nvPicPr>
          <p:cNvPr id="13" name="Рисунок 12" descr="PHOTO-2019-09-18-17-16-59.jpg"/>
          <p:cNvPicPr>
            <a:picLocks noChangeAspect="1"/>
          </p:cNvPicPr>
          <p:nvPr/>
        </p:nvPicPr>
        <p:blipFill>
          <a:blip r:embed="rId6" cstate="print"/>
          <a:srcRect t="25850"/>
          <a:stretch>
            <a:fillRect/>
          </a:stretch>
        </p:blipFill>
        <p:spPr>
          <a:xfrm>
            <a:off x="5076056" y="4365333"/>
            <a:ext cx="3384376" cy="2206939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593808024_21-p-foni-s-ramkami-dlya-oformleniya-tekstov-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736" cy="6858000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214942" y="755622"/>
            <a:ext cx="3318068" cy="53165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 </a:t>
            </a:r>
          </a:p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ФИЗИЧЕСКОГО РАЗВИТИЯ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b="0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 укрепление здоровья детей; формирование двигательных умений и навыков ребёнка в соответствии с его индивидуальными особенностями, развития физических качеств.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 PL SungtiL GB" charset="0"/>
              <a:cs typeface="Times New Roman" pitchFamily="18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 формирование физического развития ребёнка, который владеет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доступными его возрасту знаниями о физической культуре и</a:t>
            </a:r>
            <a:r>
              <a:rPr lang="ru-RU" dirty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испытывает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желание заниматься физическими упражнениями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 PL SungtiL GB" charset="0"/>
              <a:cs typeface="AR PL SungtiL GB" charset="0"/>
            </a:endParaRPr>
          </a:p>
        </p:txBody>
      </p:sp>
      <p:pic>
        <p:nvPicPr>
          <p:cNvPr id="10" name="Рисунок 9" descr="PHOTO-2019-09-18-17-16-58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2160240" cy="2880320"/>
          </a:xfrm>
          <a:prstGeom prst="rect">
            <a:avLst/>
          </a:prstGeom>
        </p:spPr>
      </p:pic>
      <p:pic>
        <p:nvPicPr>
          <p:cNvPr id="11" name="Рисунок 10" descr="PHOTO-2019-09-18-17-15-57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04664"/>
            <a:ext cx="2160240" cy="2880320"/>
          </a:xfrm>
          <a:prstGeom prst="rect">
            <a:avLst/>
          </a:prstGeom>
        </p:spPr>
      </p:pic>
      <p:pic>
        <p:nvPicPr>
          <p:cNvPr id="12" name="Рисунок 11" descr="PHOTO-2019-09-18-17-16-58 (1).jpg"/>
          <p:cNvPicPr>
            <a:picLocks noChangeAspect="1"/>
          </p:cNvPicPr>
          <p:nvPr/>
        </p:nvPicPr>
        <p:blipFill>
          <a:blip r:embed="rId3" cstate="print"/>
          <a:srcRect t="37400"/>
          <a:stretch>
            <a:fillRect/>
          </a:stretch>
        </p:blipFill>
        <p:spPr>
          <a:xfrm>
            <a:off x="539552" y="3429000"/>
            <a:ext cx="4389638" cy="2927881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AR PL SungtiL GB"/>
        <a:cs typeface="AR PL SungtiL GB"/>
      </a:majorFont>
      <a:minorFont>
        <a:latin typeface="Calibri"/>
        <a:ea typeface="AR PL SungtiL GB"/>
        <a:cs typeface="AR PL SungtiL GB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</TotalTime>
  <Words>336</Words>
  <Application>Microsoft Office PowerPoint</Application>
  <PresentationFormat>Экран (4:3)</PresentationFormat>
  <Paragraphs>42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1_Тема Office</vt:lpstr>
      <vt:lpstr>Тема Office</vt:lpstr>
      <vt:lpstr>«Развивающая  предметно-пространственная  среда  в  МКДОУ  «Детский сад «Родничок»  общеразвивающего вида  в соответствии с ФГОС ДО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</dc:creator>
  <cp:lastModifiedBy>User</cp:lastModifiedBy>
  <cp:revision>208</cp:revision>
  <cp:lastPrinted>2016-10-04T02:31:44Z</cp:lastPrinted>
  <dcterms:created xsi:type="dcterms:W3CDTF">1601-01-01T00:00:00Z</dcterms:created>
  <dcterms:modified xsi:type="dcterms:W3CDTF">2020-10-08T08:05:37Z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0</vt:r8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31</vt:r8>
  </property>
</Properties>
</file>